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9" r:id="rId5"/>
    <p:sldId id="276" r:id="rId6"/>
    <p:sldId id="260" r:id="rId7"/>
    <p:sldId id="261" r:id="rId8"/>
    <p:sldId id="262" r:id="rId9"/>
    <p:sldId id="263" r:id="rId10"/>
    <p:sldId id="277" r:id="rId11"/>
    <p:sldId id="264" r:id="rId12"/>
    <p:sldId id="265" r:id="rId13"/>
    <p:sldId id="266" r:id="rId14"/>
    <p:sldId id="267" r:id="rId15"/>
    <p:sldId id="268" r:id="rId16"/>
    <p:sldId id="269" r:id="rId17"/>
    <p:sldId id="270" r:id="rId18"/>
    <p:sldId id="271" r:id="rId19"/>
    <p:sldId id="27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showGuides="1">
      <p:cViewPr varScale="1">
        <p:scale>
          <a:sx n="78" d="100"/>
          <a:sy n="78" d="100"/>
        </p:scale>
        <p:origin x="869"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95150E66-D4F3-4406-AA3B-A71684479ABE}"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61A6A2-9EEA-4207-A34C-76D7BD6BADC7}" type="slidenum">
              <a:rPr lang="en-IN" smtClean="0"/>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95150E66-D4F3-4406-AA3B-A71684479ABE}"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61A6A2-9EEA-4207-A34C-76D7BD6BADC7}"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95150E66-D4F3-4406-AA3B-A71684479ABE}"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61A6A2-9EEA-4207-A34C-76D7BD6BADC7}" type="slidenum">
              <a:rPr lang="en-IN" smtClean="0"/>
            </a:fld>
            <a:endParaRPr lang="en-IN"/>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95150E66-D4F3-4406-AA3B-A71684479ABE}"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61A6A2-9EEA-4207-A34C-76D7BD6BADC7}"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95150E66-D4F3-4406-AA3B-A71684479ABE}"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61A6A2-9EEA-4207-A34C-76D7BD6BADC7}" type="slidenum">
              <a:rPr lang="en-IN" smtClean="0"/>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95150E66-D4F3-4406-AA3B-A71684479ABE}"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861A6A2-9EEA-4207-A34C-76D7BD6BADC7}"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endParaRPr lang="en-US"/>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95150E66-D4F3-4406-AA3B-A71684479ABE}"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861A6A2-9EEA-4207-A34C-76D7BD6BADC7}"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5150E66-D4F3-4406-AA3B-A71684479ABE}"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861A6A2-9EEA-4207-A34C-76D7BD6BADC7}"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150E66-D4F3-4406-AA3B-A71684479ABE}"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861A6A2-9EEA-4207-A34C-76D7BD6BADC7}"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95150E66-D4F3-4406-AA3B-A71684479ABE}"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861A6A2-9EEA-4207-A34C-76D7BD6BADC7}"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95150E66-D4F3-4406-AA3B-A71684479ABE}"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861A6A2-9EEA-4207-A34C-76D7BD6BADC7}" type="slidenum">
              <a:rPr lang="en-IN" smtClean="0"/>
            </a:fld>
            <a:endParaRPr lang="en-IN"/>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5150E66-D4F3-4406-AA3B-A71684479ABE}" type="datetimeFigureOut">
              <a:rPr lang="en-IN" smtClean="0"/>
            </a:fld>
            <a:endParaRPr lang="en-IN"/>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IN"/>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0861A6A2-9EEA-4207-A34C-76D7BD6BADC7}" type="slidenum">
              <a:rPr lang="en-IN" smtClean="0"/>
            </a:fld>
            <a:endParaRPr lang="en-IN"/>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43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800" kern="1200">
          <a:solidFill>
            <a:schemeClr val="tx1"/>
          </a:solidFill>
          <a:latin typeface="+mn-lt"/>
          <a:ea typeface="+mn-ea"/>
          <a:cs typeface="+mn-cs"/>
        </a:defRPr>
      </a:lvl2pPr>
      <a:lvl3pPr marL="44831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6pPr>
      <a:lvl7pPr marL="106045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7pPr>
      <a:lvl8pPr marL="1216025"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8pPr>
      <a:lvl9pPr marL="136271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IN"/>
          </a:p>
        </p:txBody>
      </p:sp>
      <p:sp>
        <p:nvSpPr>
          <p:cNvPr id="3" name="Subtitle 2"/>
          <p:cNvSpPr>
            <a:spLocks noGrp="1"/>
          </p:cNvSpPr>
          <p:nvPr>
            <p:ph type="subTitle" idx="1"/>
          </p:nvPr>
        </p:nvSpPr>
        <p:spPr/>
        <p:txBody>
          <a:bodyPr/>
          <a:lstStyle/>
          <a:p>
            <a:endParaRPr lang="en-IN"/>
          </a:p>
        </p:txBody>
      </p:sp>
      <p:pic>
        <p:nvPicPr>
          <p:cNvPr id="4" name="Picture 3"/>
          <p:cNvPicPr>
            <a:picLocks noChangeAspect="1"/>
          </p:cNvPicPr>
          <p:nvPr/>
        </p:nvPicPr>
        <p:blipFill>
          <a:blip r:embed="rId1"/>
          <a:stretch>
            <a:fillRect/>
          </a:stretch>
        </p:blipFill>
        <p:spPr>
          <a:xfrm>
            <a:off x="0" y="0"/>
            <a:ext cx="12192000" cy="6858000"/>
          </a:xfrm>
          <a:prstGeom prst="rect">
            <a:avLst/>
          </a:prstGeom>
        </p:spPr>
      </p:pic>
      <p:sp>
        <p:nvSpPr>
          <p:cNvPr id="8" name="Rectangle 7"/>
          <p:cNvSpPr/>
          <p:nvPr/>
        </p:nvSpPr>
        <p:spPr>
          <a:xfrm>
            <a:off x="6786282" y="3509963"/>
            <a:ext cx="1936377" cy="192461"/>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10" name="Rectangle 9"/>
          <p:cNvSpPr/>
          <p:nvPr/>
        </p:nvSpPr>
        <p:spPr>
          <a:xfrm>
            <a:off x="5450541" y="2868706"/>
            <a:ext cx="6463553" cy="3056965"/>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11" name="TextBox 10"/>
          <p:cNvSpPr txBox="1"/>
          <p:nvPr/>
        </p:nvSpPr>
        <p:spPr>
          <a:xfrm>
            <a:off x="277905" y="2640562"/>
            <a:ext cx="11814568" cy="4083169"/>
          </a:xfrm>
          <a:prstGeom prst="rect">
            <a:avLst/>
          </a:prstGeom>
          <a:solidFill>
            <a:schemeClr val="bg1"/>
          </a:solidFill>
        </p:spPr>
        <p:txBody>
          <a:bodyPr wrap="square" rtlCol="0">
            <a:spAutoFit/>
          </a:bodyPr>
          <a:lstStyle/>
          <a:p>
            <a:r>
              <a:rPr lang="en-US" b="1" dirty="0"/>
              <a:t>NAME</a:t>
            </a:r>
            <a:r>
              <a:rPr lang="en-US" dirty="0"/>
              <a:t> </a:t>
            </a:r>
            <a:r>
              <a:rPr lang="en-US" sz="2000" dirty="0"/>
              <a:t>: Homa </a:t>
            </a:r>
            <a:r>
              <a:rPr lang="en-US" sz="2000" dirty="0" err="1"/>
              <a:t>Nazni</a:t>
            </a:r>
            <a:endParaRPr lang="en-US" sz="2000" dirty="0"/>
          </a:p>
          <a:p>
            <a:r>
              <a:rPr lang="en-US" sz="2000" dirty="0"/>
              <a:t>           </a:t>
            </a:r>
            <a:r>
              <a:rPr lang="en-US" sz="2000" dirty="0" err="1"/>
              <a:t>Barshana</a:t>
            </a:r>
            <a:r>
              <a:rPr lang="en-US" sz="2000" dirty="0"/>
              <a:t> </a:t>
            </a:r>
            <a:r>
              <a:rPr lang="en-US" sz="2000" dirty="0" err="1"/>
              <a:t>Mustaffa</a:t>
            </a:r>
            <a:r>
              <a:rPr lang="en-US" sz="2000" dirty="0"/>
              <a:t>            </a:t>
            </a:r>
            <a:endParaRPr lang="en-US" sz="2000" dirty="0"/>
          </a:p>
          <a:p>
            <a:r>
              <a:rPr lang="en-US" dirty="0"/>
              <a:t>              </a:t>
            </a:r>
            <a:endParaRPr lang="en-US" dirty="0"/>
          </a:p>
          <a:p>
            <a:r>
              <a:rPr lang="en-US" b="1" dirty="0"/>
              <a:t>BRANCH</a:t>
            </a:r>
            <a:r>
              <a:rPr lang="en-US" dirty="0"/>
              <a:t> : MCA 4</a:t>
            </a:r>
            <a:r>
              <a:rPr lang="en-US" baseline="30000" dirty="0"/>
              <a:t>th</a:t>
            </a:r>
            <a:r>
              <a:rPr lang="en-US" dirty="0"/>
              <a:t> Semester</a:t>
            </a:r>
            <a:endParaRPr lang="en-US" dirty="0"/>
          </a:p>
          <a:p>
            <a:endParaRPr lang="en-US" dirty="0"/>
          </a:p>
          <a:p>
            <a:r>
              <a:rPr lang="en-US" b="1" dirty="0"/>
              <a:t>PROJECT NAME</a:t>
            </a:r>
            <a:r>
              <a:rPr lang="en-US" dirty="0"/>
              <a:t> : CRM AUTOMATION TESTING</a:t>
            </a:r>
            <a:endParaRPr lang="en-US" dirty="0"/>
          </a:p>
          <a:p>
            <a:endParaRPr lang="en-US" dirty="0"/>
          </a:p>
          <a:p>
            <a:r>
              <a:rPr lang="en-US" b="1" dirty="0"/>
              <a:t>GUIDED BY</a:t>
            </a:r>
            <a:r>
              <a:rPr lang="en-US" dirty="0"/>
              <a:t> : Prof. Damodar Nayak</a:t>
            </a:r>
            <a:endParaRPr lang="en-US" dirty="0"/>
          </a:p>
          <a:p>
            <a:endParaRPr lang="en-US" dirty="0"/>
          </a:p>
          <a:p>
            <a:endParaRPr lang="en-US" dirty="0"/>
          </a:p>
          <a:p>
            <a:endParaRPr lang="en-US" dirty="0"/>
          </a:p>
          <a:p>
            <a:pPr algn="ctr"/>
            <a:r>
              <a:rPr lang="en-US" sz="3200" b="1" dirty="0"/>
              <a:t>Rourkela Institute of Management Studies</a:t>
            </a:r>
            <a:endParaRPr lang="en-US" sz="3200" b="1" dirty="0"/>
          </a:p>
          <a:p>
            <a:endParaRPr lang="en-US" baseline="30000" dirty="0"/>
          </a:p>
          <a:p>
            <a:endParaRPr lang="en-US" sz="2000" baseline="30000" dirty="0"/>
          </a:p>
        </p:txBody>
      </p:sp>
      <p:sp>
        <p:nvSpPr>
          <p:cNvPr id="6" name="Rectangle 5"/>
          <p:cNvSpPr/>
          <p:nvPr/>
        </p:nvSpPr>
        <p:spPr>
          <a:xfrm>
            <a:off x="-2" y="0"/>
            <a:ext cx="12192001" cy="2433883"/>
          </a:xfrm>
          <a:prstGeom prst="rect">
            <a:avLst/>
          </a:prstGeom>
          <a:solidFill>
            <a:srgbClr val="FFFF00"/>
          </a:solidFill>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7" name="TextBox 6"/>
          <p:cNvSpPr txBox="1"/>
          <p:nvPr/>
        </p:nvSpPr>
        <p:spPr>
          <a:xfrm>
            <a:off x="279918" y="261257"/>
            <a:ext cx="11532637" cy="1754326"/>
          </a:xfrm>
          <a:prstGeom prst="rect">
            <a:avLst/>
          </a:prstGeom>
          <a:noFill/>
          <a:effectLst>
            <a:outerShdw blurRad="50800" dist="38100" algn="l" rotWithShape="0">
              <a:prstClr val="black">
                <a:alpha val="40000"/>
              </a:prstClr>
            </a:outerShdw>
          </a:effectLst>
        </p:spPr>
        <p:txBody>
          <a:bodyPr wrap="square" rtlCol="0">
            <a:spAutoFit/>
          </a:bodyPr>
          <a:lstStyle/>
          <a:p>
            <a:r>
              <a:rPr lang="en-IN" sz="6000" dirty="0">
                <a:solidFill>
                  <a:schemeClr val="accent4">
                    <a:lumMod val="50000"/>
                  </a:schemeClr>
                </a:solidFill>
              </a:rPr>
              <a:t>  </a:t>
            </a:r>
            <a:r>
              <a:rPr lang="en-IN" sz="4800" dirty="0">
                <a:solidFill>
                  <a:schemeClr val="accent4">
                    <a:lumMod val="50000"/>
                  </a:schemeClr>
                </a:solidFill>
                <a:latin typeface="Cooper Black" panose="0208090404030B020404" pitchFamily="18" charset="0"/>
              </a:rPr>
              <a:t>PROJECT  REPORT  OF  CRM 	      	    					        AUTOMATION TESTING</a:t>
            </a:r>
            <a:endParaRPr lang="en-IN" sz="4800" dirty="0">
              <a:solidFill>
                <a:schemeClr val="accent4">
                  <a:lumMod val="50000"/>
                </a:schemeClr>
              </a:solidFill>
              <a:latin typeface="Cooper Black" panose="0208090404030B0204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9" name="Content Placeholder 8"/>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4455319" y="2944812"/>
            <a:ext cx="2857500" cy="2705100"/>
          </a:xfrm>
        </p:spPr>
      </p:pic>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5" name="Rectangle 4"/>
          <p:cNvSpPr/>
          <p:nvPr/>
        </p:nvSpPr>
        <p:spPr>
          <a:xfrm>
            <a:off x="0" y="0"/>
            <a:ext cx="12192000" cy="1175657"/>
          </a:xfrm>
          <a:prstGeom prst="rect">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6" name="TextBox 5"/>
          <p:cNvSpPr txBox="1"/>
          <p:nvPr/>
        </p:nvSpPr>
        <p:spPr>
          <a:xfrm>
            <a:off x="0" y="0"/>
            <a:ext cx="12192000" cy="830997"/>
          </a:xfrm>
          <a:prstGeom prst="rect">
            <a:avLst/>
          </a:prstGeom>
          <a:noFill/>
          <a:effectLst>
            <a:outerShdw blurRad="50800" dist="38100" dir="5400000" algn="t" rotWithShape="0">
              <a:prstClr val="black">
                <a:alpha val="40000"/>
              </a:prstClr>
            </a:outerShdw>
          </a:effectLst>
        </p:spPr>
        <p:txBody>
          <a:bodyPr wrap="square" rtlCol="0">
            <a:spAutoFit/>
          </a:bodyPr>
          <a:lstStyle/>
          <a:p>
            <a:r>
              <a:rPr lang="en-IN" sz="4800" dirty="0">
                <a:solidFill>
                  <a:schemeClr val="accent4">
                    <a:lumMod val="50000"/>
                  </a:schemeClr>
                </a:solidFill>
                <a:latin typeface="Cooper Black" panose="0208090404030B020404" pitchFamily="18" charset="0"/>
              </a:rPr>
              <a:t>        CRM SYSTEM ARCHITECTURE</a:t>
            </a:r>
            <a:endParaRPr lang="en-IN" sz="4800" dirty="0">
              <a:solidFill>
                <a:schemeClr val="accent4">
                  <a:lumMod val="50000"/>
                </a:schemeClr>
              </a:solidFill>
              <a:latin typeface="Cooper Black" panose="0208090404030B020404" pitchFamily="18" charset="0"/>
            </a:endParaRPr>
          </a:p>
        </p:txBody>
      </p:sp>
      <p:sp>
        <p:nvSpPr>
          <p:cNvPr id="7" name="Rectangle 6"/>
          <p:cNvSpPr/>
          <p:nvPr/>
        </p:nvSpPr>
        <p:spPr>
          <a:xfrm>
            <a:off x="0" y="1175657"/>
            <a:ext cx="12192000" cy="568234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pic>
        <p:nvPicPr>
          <p:cNvPr id="11" name="Picture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892490" y="1416213"/>
            <a:ext cx="5645019" cy="534395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1"/>
          <a:stretch>
            <a:fillRect/>
          </a:stretch>
        </p:blipFill>
        <p:spPr>
          <a:xfrm>
            <a:off x="0" y="-400"/>
            <a:ext cx="12192000" cy="6858000"/>
          </a:xfrm>
          <a:prstGeom prst="rect">
            <a:avLst/>
          </a:prstGeom>
        </p:spPr>
      </p:pic>
      <p:sp>
        <p:nvSpPr>
          <p:cNvPr id="5" name="Rectangle 4"/>
          <p:cNvSpPr/>
          <p:nvPr/>
        </p:nvSpPr>
        <p:spPr>
          <a:xfrm>
            <a:off x="0" y="0"/>
            <a:ext cx="12192000" cy="1166327"/>
          </a:xfrm>
          <a:prstGeom prst="rect">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6" name="TextBox 5"/>
          <p:cNvSpPr txBox="1"/>
          <p:nvPr/>
        </p:nvSpPr>
        <p:spPr>
          <a:xfrm>
            <a:off x="0" y="0"/>
            <a:ext cx="12192000" cy="769441"/>
          </a:xfrm>
          <a:prstGeom prst="rect">
            <a:avLst/>
          </a:prstGeom>
          <a:noFill/>
          <a:effectLst>
            <a:outerShdw blurRad="50800" dist="38100" dir="5400000" algn="t" rotWithShape="0">
              <a:prstClr val="black">
                <a:alpha val="40000"/>
              </a:prstClr>
            </a:outerShdw>
          </a:effectLst>
        </p:spPr>
        <p:txBody>
          <a:bodyPr wrap="square" rtlCol="0">
            <a:spAutoFit/>
          </a:bodyPr>
          <a:lstStyle/>
          <a:p>
            <a:r>
              <a:rPr lang="en-IN" sz="4400" dirty="0">
                <a:solidFill>
                  <a:schemeClr val="accent4">
                    <a:lumMod val="50000"/>
                  </a:schemeClr>
                </a:solidFill>
                <a:latin typeface="Cooper Black" panose="0208090404030B020404" pitchFamily="18" charset="0"/>
              </a:rPr>
              <a:t>   Software And Hardware Requirements</a:t>
            </a:r>
            <a:endParaRPr lang="en-IN" sz="4400" dirty="0">
              <a:solidFill>
                <a:schemeClr val="accent4">
                  <a:lumMod val="50000"/>
                </a:schemeClr>
              </a:solidFill>
              <a:latin typeface="Cooper Black" panose="0208090404030B020404" pitchFamily="18" charset="0"/>
            </a:endParaRPr>
          </a:p>
        </p:txBody>
      </p:sp>
      <p:sp>
        <p:nvSpPr>
          <p:cNvPr id="8" name="TextBox 7"/>
          <p:cNvSpPr txBox="1"/>
          <p:nvPr/>
        </p:nvSpPr>
        <p:spPr>
          <a:xfrm>
            <a:off x="1352939" y="2855167"/>
            <a:ext cx="4469363" cy="369332"/>
          </a:xfrm>
          <a:prstGeom prst="rect">
            <a:avLst/>
          </a:prstGeom>
          <a:solidFill>
            <a:schemeClr val="bg1"/>
          </a:solidFill>
        </p:spPr>
        <p:txBody>
          <a:bodyPr wrap="square" rtlCol="0">
            <a:spAutoFit/>
          </a:bodyPr>
          <a:lstStyle/>
          <a:p>
            <a:endParaRPr lang="en-IN" dirty="0"/>
          </a:p>
        </p:txBody>
      </p:sp>
      <p:sp>
        <p:nvSpPr>
          <p:cNvPr id="11" name="TextBox 10"/>
          <p:cNvSpPr txBox="1"/>
          <p:nvPr/>
        </p:nvSpPr>
        <p:spPr>
          <a:xfrm>
            <a:off x="5029200" y="2084832"/>
            <a:ext cx="1436914" cy="770335"/>
          </a:xfrm>
          <a:prstGeom prst="rect">
            <a:avLst/>
          </a:prstGeom>
          <a:solidFill>
            <a:schemeClr val="bg1"/>
          </a:solidFill>
        </p:spPr>
        <p:txBody>
          <a:bodyPr wrap="square" rtlCol="0">
            <a:spAutoFit/>
          </a:bodyPr>
          <a:lstStyle/>
          <a:p>
            <a:endParaRPr lang="en-IN" dirty="0"/>
          </a:p>
        </p:txBody>
      </p:sp>
      <p:sp>
        <p:nvSpPr>
          <p:cNvPr id="12" name="TextBox 11"/>
          <p:cNvSpPr txBox="1"/>
          <p:nvPr/>
        </p:nvSpPr>
        <p:spPr>
          <a:xfrm>
            <a:off x="4481804" y="1991419"/>
            <a:ext cx="2155372" cy="369332"/>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Windows 11</a:t>
            </a:r>
            <a:endParaRPr lang="en-IN" dirty="0">
              <a:latin typeface="Arial" panose="020B0604020202020204" pitchFamily="34" charset="0"/>
              <a:cs typeface="Arial" panose="020B0604020202020204" pitchFamily="34" charset="0"/>
            </a:endParaRPr>
          </a:p>
        </p:txBody>
      </p:sp>
      <p:sp>
        <p:nvSpPr>
          <p:cNvPr id="13" name="TextBox 12"/>
          <p:cNvSpPr txBox="1"/>
          <p:nvPr/>
        </p:nvSpPr>
        <p:spPr>
          <a:xfrm>
            <a:off x="4481804" y="2399354"/>
            <a:ext cx="1763486" cy="369332"/>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Java</a:t>
            </a:r>
            <a:endParaRPr lang="en-IN" dirty="0">
              <a:latin typeface="Arial" panose="020B0604020202020204" pitchFamily="34" charset="0"/>
              <a:cs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1"/>
          <a:stretch>
            <a:fillRect/>
          </a:stretch>
        </p:blipFill>
        <p:spPr>
          <a:xfrm>
            <a:off x="0" y="0"/>
            <a:ext cx="12192000" cy="6858000"/>
          </a:xfrm>
          <a:prstGeom prst="rect">
            <a:avLst/>
          </a:prstGeom>
        </p:spPr>
      </p:pic>
      <p:sp>
        <p:nvSpPr>
          <p:cNvPr id="5" name="Rectangle 4"/>
          <p:cNvSpPr/>
          <p:nvPr/>
        </p:nvSpPr>
        <p:spPr>
          <a:xfrm>
            <a:off x="0" y="0"/>
            <a:ext cx="12192000" cy="1212980"/>
          </a:xfrm>
          <a:prstGeom prst="rect">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6" name="TextBox 5"/>
          <p:cNvSpPr txBox="1"/>
          <p:nvPr/>
        </p:nvSpPr>
        <p:spPr>
          <a:xfrm>
            <a:off x="0" y="36576"/>
            <a:ext cx="12192000" cy="923330"/>
          </a:xfrm>
          <a:prstGeom prst="rect">
            <a:avLst/>
          </a:prstGeom>
          <a:noFill/>
          <a:effectLst>
            <a:outerShdw blurRad="50800" dist="38100" dir="5400000" algn="t" rotWithShape="0">
              <a:prstClr val="black">
                <a:alpha val="40000"/>
              </a:prstClr>
            </a:outerShdw>
          </a:effectLst>
        </p:spPr>
        <p:txBody>
          <a:bodyPr wrap="square" rtlCol="0">
            <a:spAutoFit/>
          </a:bodyPr>
          <a:lstStyle/>
          <a:p>
            <a:r>
              <a:rPr lang="en-IN" sz="5400" dirty="0">
                <a:solidFill>
                  <a:schemeClr val="accent4">
                    <a:lumMod val="50000"/>
                  </a:schemeClr>
                </a:solidFill>
                <a:latin typeface="Cooper Black" panose="0208090404030B020404" pitchFamily="18" charset="0"/>
              </a:rPr>
              <a:t>							UML DIAGRAMS</a:t>
            </a:r>
            <a:endParaRPr lang="en-IN" sz="5400" dirty="0">
              <a:solidFill>
                <a:schemeClr val="accent4">
                  <a:lumMod val="50000"/>
                </a:schemeClr>
              </a:solidFill>
              <a:latin typeface="Cooper Black" panose="0208090404030B0204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3" name="Content Placeholder 12"/>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023938" y="2664289"/>
            <a:ext cx="9720262" cy="3266147"/>
          </a:xfrm>
        </p:spPr>
      </p:pic>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5" name="Rectangle 4"/>
          <p:cNvSpPr/>
          <p:nvPr/>
        </p:nvSpPr>
        <p:spPr>
          <a:xfrm>
            <a:off x="0" y="0"/>
            <a:ext cx="12192000" cy="1212980"/>
          </a:xfrm>
          <a:prstGeom prst="rect">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6" name="TextBox 5"/>
          <p:cNvSpPr txBox="1"/>
          <p:nvPr/>
        </p:nvSpPr>
        <p:spPr>
          <a:xfrm>
            <a:off x="0" y="0"/>
            <a:ext cx="12192000" cy="830997"/>
          </a:xfrm>
          <a:prstGeom prst="rect">
            <a:avLst/>
          </a:prstGeom>
          <a:solidFill>
            <a:srgbClr val="FFFF00"/>
          </a:solidFill>
          <a:effectLst>
            <a:outerShdw blurRad="50800" dist="38100" dir="16200000" rotWithShape="0">
              <a:prstClr val="black">
                <a:alpha val="40000"/>
              </a:prstClr>
            </a:outerShdw>
          </a:effectLst>
        </p:spPr>
        <p:txBody>
          <a:bodyPr wrap="square" rtlCol="0">
            <a:spAutoFit/>
          </a:bodyPr>
          <a:lstStyle/>
          <a:p>
            <a:r>
              <a:rPr lang="en-IN" sz="4800" dirty="0">
                <a:solidFill>
                  <a:schemeClr val="accent4">
                    <a:lumMod val="50000"/>
                  </a:schemeClr>
                </a:solidFill>
                <a:latin typeface="Cooper Black" panose="0208090404030B020404" pitchFamily="18" charset="0"/>
              </a:rPr>
              <a:t>                   USECASE DIAGRAM</a:t>
            </a:r>
            <a:endParaRPr lang="en-IN" sz="4800" dirty="0">
              <a:solidFill>
                <a:schemeClr val="accent4">
                  <a:lumMod val="50000"/>
                </a:schemeClr>
              </a:solidFill>
              <a:latin typeface="Cooper Black" panose="0208090404030B020404" pitchFamily="18" charset="0"/>
            </a:endParaRPr>
          </a:p>
        </p:txBody>
      </p:sp>
      <p:sp>
        <p:nvSpPr>
          <p:cNvPr id="7" name="Rectangle 6"/>
          <p:cNvSpPr/>
          <p:nvPr/>
        </p:nvSpPr>
        <p:spPr>
          <a:xfrm>
            <a:off x="0" y="0"/>
            <a:ext cx="12192000" cy="1212980"/>
          </a:xfrm>
          <a:prstGeom prst="rect">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8" name="TextBox 7"/>
          <p:cNvSpPr txBox="1"/>
          <p:nvPr/>
        </p:nvSpPr>
        <p:spPr>
          <a:xfrm>
            <a:off x="0" y="0"/>
            <a:ext cx="12192000" cy="830997"/>
          </a:xfrm>
          <a:prstGeom prst="rect">
            <a:avLst/>
          </a:prstGeom>
          <a:noFill/>
          <a:effectLst>
            <a:outerShdw blurRad="50800" dist="38100" dir="5400000" algn="t" rotWithShape="0">
              <a:prstClr val="black">
                <a:alpha val="40000"/>
              </a:prstClr>
            </a:outerShdw>
          </a:effectLst>
        </p:spPr>
        <p:txBody>
          <a:bodyPr wrap="square" rtlCol="0">
            <a:spAutoFit/>
          </a:bodyPr>
          <a:lstStyle/>
          <a:p>
            <a:r>
              <a:rPr lang="en-IN" sz="4800" dirty="0">
                <a:solidFill>
                  <a:schemeClr val="accent4">
                    <a:lumMod val="50000"/>
                  </a:schemeClr>
                </a:solidFill>
                <a:latin typeface="Cooper Black" panose="0208090404030B020404" pitchFamily="18" charset="0"/>
              </a:rPr>
              <a:t>						 USECASE DIAGRAM</a:t>
            </a:r>
            <a:endParaRPr lang="en-IN" sz="4800" dirty="0">
              <a:solidFill>
                <a:schemeClr val="accent4">
                  <a:lumMod val="50000"/>
                </a:schemeClr>
              </a:solidFill>
              <a:latin typeface="Cooper Black" panose="0208090404030B020404" pitchFamily="18" charset="0"/>
            </a:endParaRPr>
          </a:p>
        </p:txBody>
      </p:sp>
      <p:sp>
        <p:nvSpPr>
          <p:cNvPr id="10" name="Rectangle 9"/>
          <p:cNvSpPr/>
          <p:nvPr/>
        </p:nvSpPr>
        <p:spPr>
          <a:xfrm>
            <a:off x="0" y="1212980"/>
            <a:ext cx="12192000" cy="564502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15" name="Picture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9397" y="1638299"/>
            <a:ext cx="10658475" cy="4995765"/>
          </a:xfrm>
          <a:prstGeom prst="rect">
            <a:avLst/>
          </a:prstGeom>
        </p:spPr>
      </p:pic>
      <p:sp>
        <p:nvSpPr>
          <p:cNvPr id="23" name="TextBox 22"/>
          <p:cNvSpPr txBox="1"/>
          <p:nvPr/>
        </p:nvSpPr>
        <p:spPr>
          <a:xfrm>
            <a:off x="7063273" y="1798196"/>
            <a:ext cx="587829" cy="369332"/>
          </a:xfrm>
          <a:prstGeom prst="rect">
            <a:avLst/>
          </a:prstGeom>
          <a:solidFill>
            <a:schemeClr val="bg1"/>
          </a:solidFill>
        </p:spPr>
        <p:txBody>
          <a:bodyPr wrap="square" rtlCol="0">
            <a:spAutoFit/>
          </a:bodyPr>
          <a:lstStyle/>
          <a:p>
            <a:endParaRPr lang="en-I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3" name="Content Placeholder 12"/>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221503" y="2286000"/>
            <a:ext cx="1325132" cy="4022725"/>
          </a:xfrm>
        </p:spPr>
      </p:pic>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5" name="Rectangle 4"/>
          <p:cNvSpPr/>
          <p:nvPr/>
        </p:nvSpPr>
        <p:spPr>
          <a:xfrm>
            <a:off x="0" y="0"/>
            <a:ext cx="12192000" cy="1194318"/>
          </a:xfrm>
          <a:prstGeom prst="rect">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6" name="TextBox 5"/>
          <p:cNvSpPr txBox="1"/>
          <p:nvPr/>
        </p:nvSpPr>
        <p:spPr>
          <a:xfrm>
            <a:off x="0" y="0"/>
            <a:ext cx="12192000" cy="830997"/>
          </a:xfrm>
          <a:prstGeom prst="rect">
            <a:avLst/>
          </a:prstGeom>
          <a:solidFill>
            <a:srgbClr val="FFFF00"/>
          </a:solidFill>
        </p:spPr>
        <p:txBody>
          <a:bodyPr wrap="square" rtlCol="0">
            <a:spAutoFit/>
          </a:bodyPr>
          <a:lstStyle/>
          <a:p>
            <a:r>
              <a:rPr lang="en-IN" sz="4800" dirty="0">
                <a:solidFill>
                  <a:schemeClr val="accent4">
                    <a:lumMod val="50000"/>
                  </a:schemeClr>
                </a:solidFill>
                <a:latin typeface="Cooper Black" panose="0208090404030B020404" pitchFamily="18" charset="0"/>
              </a:rPr>
              <a:t>                    CLASS DIAGRAM</a:t>
            </a:r>
            <a:endParaRPr lang="en-IN" sz="4800" dirty="0">
              <a:solidFill>
                <a:schemeClr val="accent4">
                  <a:lumMod val="50000"/>
                </a:schemeClr>
              </a:solidFill>
              <a:latin typeface="Cooper Black" panose="0208090404030B020404" pitchFamily="18" charset="0"/>
            </a:endParaRPr>
          </a:p>
        </p:txBody>
      </p:sp>
      <p:sp>
        <p:nvSpPr>
          <p:cNvPr id="7" name="Rectangle 6"/>
          <p:cNvSpPr/>
          <p:nvPr/>
        </p:nvSpPr>
        <p:spPr>
          <a:xfrm>
            <a:off x="0" y="36576"/>
            <a:ext cx="12192000" cy="115774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8" name="TextBox 7"/>
          <p:cNvSpPr txBox="1"/>
          <p:nvPr/>
        </p:nvSpPr>
        <p:spPr>
          <a:xfrm>
            <a:off x="0" y="36576"/>
            <a:ext cx="12192000" cy="830997"/>
          </a:xfrm>
          <a:prstGeom prst="rect">
            <a:avLst/>
          </a:prstGeom>
          <a:solidFill>
            <a:srgbClr val="FFFF00"/>
          </a:solidFill>
        </p:spPr>
        <p:txBody>
          <a:bodyPr wrap="square" rtlCol="0">
            <a:spAutoFit/>
          </a:bodyPr>
          <a:lstStyle/>
          <a:p>
            <a:r>
              <a:rPr lang="en-IN" sz="4800" dirty="0"/>
              <a:t>CLASS DIAGRAM</a:t>
            </a:r>
            <a:endParaRPr lang="en-IN" sz="4800" dirty="0"/>
          </a:p>
        </p:txBody>
      </p:sp>
      <p:sp>
        <p:nvSpPr>
          <p:cNvPr id="9" name="Rectangle 8"/>
          <p:cNvSpPr/>
          <p:nvPr/>
        </p:nvSpPr>
        <p:spPr>
          <a:xfrm>
            <a:off x="0" y="0"/>
            <a:ext cx="12192000" cy="1194318"/>
          </a:xfrm>
          <a:prstGeom prst="rect">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0" name="TextBox 9"/>
          <p:cNvSpPr txBox="1"/>
          <p:nvPr/>
        </p:nvSpPr>
        <p:spPr>
          <a:xfrm>
            <a:off x="0" y="0"/>
            <a:ext cx="12192000" cy="830997"/>
          </a:xfrm>
          <a:prstGeom prst="rect">
            <a:avLst/>
          </a:prstGeom>
          <a:noFill/>
          <a:effectLst>
            <a:outerShdw blurRad="50800" dist="38100" dir="5400000" algn="t" rotWithShape="0">
              <a:prstClr val="black">
                <a:alpha val="40000"/>
              </a:prstClr>
            </a:outerShdw>
          </a:effectLst>
        </p:spPr>
        <p:txBody>
          <a:bodyPr wrap="square" rtlCol="0">
            <a:spAutoFit/>
          </a:bodyPr>
          <a:lstStyle/>
          <a:p>
            <a:r>
              <a:rPr lang="en-IN" sz="4800" dirty="0">
                <a:solidFill>
                  <a:schemeClr val="accent4">
                    <a:lumMod val="50000"/>
                  </a:schemeClr>
                </a:solidFill>
                <a:latin typeface="Cooper Black" panose="0208090404030B020404" pitchFamily="18" charset="0"/>
              </a:rPr>
              <a:t>							CLASS DIAGRAM</a:t>
            </a:r>
            <a:endParaRPr lang="en-IN" sz="4800" dirty="0">
              <a:solidFill>
                <a:schemeClr val="accent4">
                  <a:lumMod val="50000"/>
                </a:schemeClr>
              </a:solidFill>
              <a:latin typeface="Cooper Black" panose="0208090404030B020404" pitchFamily="18" charset="0"/>
            </a:endParaRPr>
          </a:p>
        </p:txBody>
      </p:sp>
      <p:sp>
        <p:nvSpPr>
          <p:cNvPr id="11" name="Rectangle 10"/>
          <p:cNvSpPr/>
          <p:nvPr/>
        </p:nvSpPr>
        <p:spPr>
          <a:xfrm>
            <a:off x="0" y="979714"/>
            <a:ext cx="12192000" cy="591486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15" name="Picture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15485" y="979805"/>
            <a:ext cx="2736850" cy="563054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1" name="Content Placeholder 10"/>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3174206" y="2778125"/>
            <a:ext cx="5419725" cy="3038475"/>
          </a:xfrm>
        </p:spPr>
      </p:pic>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5" name="Rectangle 4"/>
          <p:cNvSpPr/>
          <p:nvPr/>
        </p:nvSpPr>
        <p:spPr>
          <a:xfrm>
            <a:off x="0" y="0"/>
            <a:ext cx="12192000" cy="1203649"/>
          </a:xfrm>
          <a:prstGeom prst="rect">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6" name="TextBox 5"/>
          <p:cNvSpPr txBox="1"/>
          <p:nvPr/>
        </p:nvSpPr>
        <p:spPr>
          <a:xfrm>
            <a:off x="0" y="0"/>
            <a:ext cx="12192000" cy="830997"/>
          </a:xfrm>
          <a:prstGeom prst="rect">
            <a:avLst/>
          </a:prstGeom>
          <a:solidFill>
            <a:srgbClr val="FFFF00"/>
          </a:solidFill>
        </p:spPr>
        <p:txBody>
          <a:bodyPr wrap="square" rtlCol="0">
            <a:spAutoFit/>
          </a:bodyPr>
          <a:lstStyle/>
          <a:p>
            <a:r>
              <a:rPr lang="en-IN" sz="4800" dirty="0">
                <a:solidFill>
                  <a:schemeClr val="accent4">
                    <a:lumMod val="50000"/>
                  </a:schemeClr>
                </a:solidFill>
                <a:latin typeface="Cooper Black" panose="0208090404030B020404" pitchFamily="18" charset="0"/>
              </a:rPr>
              <a:t>					SEQUENCE DIAGRAM</a:t>
            </a:r>
            <a:endParaRPr lang="en-IN" sz="4800" dirty="0">
              <a:solidFill>
                <a:schemeClr val="accent4">
                  <a:lumMod val="50000"/>
                </a:schemeClr>
              </a:solidFill>
              <a:latin typeface="Cooper Black" panose="0208090404030B020404" pitchFamily="18" charset="0"/>
            </a:endParaRPr>
          </a:p>
        </p:txBody>
      </p:sp>
      <p:sp>
        <p:nvSpPr>
          <p:cNvPr id="7" name="Rectangle 6"/>
          <p:cNvSpPr/>
          <p:nvPr/>
        </p:nvSpPr>
        <p:spPr>
          <a:xfrm>
            <a:off x="0" y="0"/>
            <a:ext cx="12192000" cy="1203649"/>
          </a:xfrm>
          <a:prstGeom prst="rect">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8" name="TextBox 7"/>
          <p:cNvSpPr txBox="1"/>
          <p:nvPr/>
        </p:nvSpPr>
        <p:spPr>
          <a:xfrm>
            <a:off x="0" y="0"/>
            <a:ext cx="12192000" cy="830997"/>
          </a:xfrm>
          <a:prstGeom prst="rect">
            <a:avLst/>
          </a:prstGeom>
          <a:noFill/>
          <a:effectLst>
            <a:outerShdw blurRad="50800" dist="38100" dir="5400000" algn="t" rotWithShape="0">
              <a:prstClr val="black">
                <a:alpha val="40000"/>
              </a:prstClr>
            </a:outerShdw>
          </a:effectLst>
        </p:spPr>
        <p:txBody>
          <a:bodyPr wrap="square" rtlCol="0">
            <a:spAutoFit/>
          </a:bodyPr>
          <a:lstStyle/>
          <a:p>
            <a:r>
              <a:rPr lang="en-IN" sz="4800" dirty="0">
                <a:solidFill>
                  <a:schemeClr val="accent4">
                    <a:lumMod val="50000"/>
                  </a:schemeClr>
                </a:solidFill>
                <a:latin typeface="Cooper Black" panose="0208090404030B020404" pitchFamily="18" charset="0"/>
              </a:rPr>
              <a:t>						SEQUENCE DIAGRAM</a:t>
            </a:r>
            <a:endParaRPr lang="en-IN" sz="4800" dirty="0">
              <a:solidFill>
                <a:schemeClr val="accent4">
                  <a:lumMod val="50000"/>
                </a:schemeClr>
              </a:solidFill>
              <a:latin typeface="Cooper Black" panose="0208090404030B020404" pitchFamily="18" charset="0"/>
            </a:endParaRPr>
          </a:p>
        </p:txBody>
      </p:sp>
      <p:sp>
        <p:nvSpPr>
          <p:cNvPr id="9" name="Rectangle 8"/>
          <p:cNvSpPr/>
          <p:nvPr/>
        </p:nvSpPr>
        <p:spPr>
          <a:xfrm>
            <a:off x="0" y="1203649"/>
            <a:ext cx="12192000" cy="565435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13" name="Picture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11828" y="1576301"/>
            <a:ext cx="7968343" cy="446731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0" name="Content Placeholder 9"/>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040960" y="2286000"/>
            <a:ext cx="1686217" cy="4022725"/>
          </a:xfrm>
        </p:spPr>
      </p:pic>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5" name="Rectangle 4"/>
          <p:cNvSpPr/>
          <p:nvPr/>
        </p:nvSpPr>
        <p:spPr>
          <a:xfrm>
            <a:off x="0" y="0"/>
            <a:ext cx="12192000" cy="1212980"/>
          </a:xfrm>
          <a:prstGeom prst="rect">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6" name="TextBox 5"/>
          <p:cNvSpPr txBox="1"/>
          <p:nvPr/>
        </p:nvSpPr>
        <p:spPr>
          <a:xfrm>
            <a:off x="0" y="0"/>
            <a:ext cx="12192000" cy="830997"/>
          </a:xfrm>
          <a:prstGeom prst="rect">
            <a:avLst/>
          </a:prstGeom>
          <a:noFill/>
          <a:effectLst>
            <a:outerShdw blurRad="50800" dist="38100" dir="5400000" algn="t" rotWithShape="0">
              <a:prstClr val="black">
                <a:alpha val="40000"/>
              </a:prstClr>
            </a:outerShdw>
          </a:effectLst>
        </p:spPr>
        <p:txBody>
          <a:bodyPr wrap="square" rtlCol="0">
            <a:spAutoFit/>
          </a:bodyPr>
          <a:lstStyle/>
          <a:p>
            <a:r>
              <a:rPr lang="en-IN" sz="4800" dirty="0">
                <a:solidFill>
                  <a:schemeClr val="accent4">
                    <a:lumMod val="50000"/>
                  </a:schemeClr>
                </a:solidFill>
                <a:latin typeface="Cooper Black" panose="0208090404030B020404" pitchFamily="18" charset="0"/>
              </a:rPr>
              <a:t>						ACTIVITY DIAGRAM</a:t>
            </a:r>
            <a:endParaRPr lang="en-IN" sz="4800" dirty="0">
              <a:solidFill>
                <a:schemeClr val="accent4">
                  <a:lumMod val="50000"/>
                </a:schemeClr>
              </a:solidFill>
              <a:latin typeface="Cooper Black" panose="0208090404030B020404" pitchFamily="18" charset="0"/>
            </a:endParaRPr>
          </a:p>
        </p:txBody>
      </p:sp>
      <p:sp>
        <p:nvSpPr>
          <p:cNvPr id="8" name="Rectangle 7"/>
          <p:cNvSpPr/>
          <p:nvPr/>
        </p:nvSpPr>
        <p:spPr>
          <a:xfrm>
            <a:off x="0" y="1212980"/>
            <a:ext cx="12192000" cy="564502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12" name="Picture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422710" y="1335024"/>
            <a:ext cx="2431031" cy="537647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1"/>
          <a:stretch>
            <a:fillRect/>
          </a:stretch>
        </p:blipFill>
        <p:spPr>
          <a:xfrm>
            <a:off x="0" y="0"/>
            <a:ext cx="12192000" cy="6858000"/>
          </a:xfrm>
          <a:prstGeom prst="rect">
            <a:avLst/>
          </a:prstGeom>
        </p:spPr>
      </p:pic>
      <p:pic>
        <p:nvPicPr>
          <p:cNvPr id="1026" name="Picture 2" descr="C:\Users\win10\Downloads\1623913883833.png"/>
          <p:cNvPicPr>
            <a:picLocks noChangeAspect="1" noChangeArrowheads="1"/>
          </p:cNvPicPr>
          <p:nvPr/>
        </p:nvPicPr>
        <p:blipFill>
          <a:blip r:embed="rId2"/>
          <a:srcRect/>
          <a:stretch>
            <a:fillRect/>
          </a:stretch>
        </p:blipFill>
        <p:spPr bwMode="auto">
          <a:xfrm>
            <a:off x="490879" y="1249539"/>
            <a:ext cx="10786570" cy="5608461"/>
          </a:xfrm>
          <a:prstGeom prst="rect">
            <a:avLst/>
          </a:prstGeom>
          <a:solidFill>
            <a:schemeClr val="bg1"/>
          </a:solidFill>
        </p:spPr>
      </p:pic>
      <p:sp>
        <p:nvSpPr>
          <p:cNvPr id="5" name="TextBox 4"/>
          <p:cNvSpPr txBox="1"/>
          <p:nvPr/>
        </p:nvSpPr>
        <p:spPr>
          <a:xfrm>
            <a:off x="5094514" y="4627984"/>
            <a:ext cx="2052735" cy="475861"/>
          </a:xfrm>
          <a:prstGeom prst="rect">
            <a:avLst/>
          </a:prstGeom>
          <a:solidFill>
            <a:schemeClr val="bg1"/>
          </a:solidFill>
        </p:spPr>
        <p:txBody>
          <a:bodyPr wrap="square" rtlCol="0">
            <a:spAutoFit/>
          </a:bodyPr>
          <a:lstStyle/>
          <a:p>
            <a:endParaRPr lang="en-IN" dirty="0"/>
          </a:p>
        </p:txBody>
      </p:sp>
      <p:sp>
        <p:nvSpPr>
          <p:cNvPr id="6" name="TextBox 5"/>
          <p:cNvSpPr txBox="1"/>
          <p:nvPr/>
        </p:nvSpPr>
        <p:spPr>
          <a:xfrm>
            <a:off x="5206482" y="4488024"/>
            <a:ext cx="1791477" cy="830997"/>
          </a:xfrm>
          <a:prstGeom prst="rect">
            <a:avLst/>
          </a:prstGeom>
          <a:noFill/>
        </p:spPr>
        <p:txBody>
          <a:bodyPr wrap="square" rtlCol="0">
            <a:spAutoFit/>
          </a:bodyPr>
          <a:lstStyle/>
          <a:p>
            <a:r>
              <a:rPr lang="en-IN" sz="4800" dirty="0">
                <a:latin typeface="Bahnschrift SemiCondensed" panose="020B0502040204020203" pitchFamily="34" charset="0"/>
              </a:rPr>
              <a:t>  </a:t>
            </a:r>
            <a:r>
              <a:rPr lang="en-IN" sz="4800" b="1" dirty="0">
                <a:solidFill>
                  <a:srgbClr val="0070C0"/>
                </a:solidFill>
                <a:latin typeface="Colonna MT" panose="04020805060202030203" pitchFamily="82" charset="0"/>
              </a:rPr>
              <a:t>CRM</a:t>
            </a:r>
            <a:endParaRPr lang="en-IN" sz="4800" b="1" dirty="0">
              <a:solidFill>
                <a:srgbClr val="0070C0"/>
              </a:solidFill>
              <a:latin typeface="Colonna MT" panose="04020805060202030203" pitchFamily="82" charset="0"/>
            </a:endParaRPr>
          </a:p>
        </p:txBody>
      </p:sp>
      <p:sp>
        <p:nvSpPr>
          <p:cNvPr id="8" name="TextBox 7"/>
          <p:cNvSpPr txBox="1"/>
          <p:nvPr/>
        </p:nvSpPr>
        <p:spPr>
          <a:xfrm>
            <a:off x="1324947" y="5150312"/>
            <a:ext cx="2127379" cy="829945"/>
          </a:xfrm>
          <a:prstGeom prst="rect">
            <a:avLst/>
          </a:prstGeom>
          <a:solidFill>
            <a:schemeClr val="bg1"/>
          </a:solidFill>
        </p:spPr>
        <p:txBody>
          <a:bodyPr wrap="square" rtlCol="0">
            <a:spAutoFit/>
          </a:bodyPr>
          <a:lstStyle/>
          <a:p>
            <a:r>
              <a:rPr lang="en-IN" sz="2400" i="0" dirty="0">
                <a:solidFill>
                  <a:schemeClr val="tx1">
                    <a:lumMod val="95000"/>
                    <a:lumOff val="5000"/>
                  </a:schemeClr>
                </a:solidFill>
                <a:effectLst/>
                <a:latin typeface="Bell MT" panose="02020503060305020303" charset="0"/>
                <a:cs typeface="Bell MT" panose="02020503060305020303" charset="0"/>
              </a:rPr>
              <a:t>XPath and CSS Selectors</a:t>
            </a:r>
            <a:endParaRPr lang="en-IN" sz="2400" dirty="0">
              <a:solidFill>
                <a:schemeClr val="tx1">
                  <a:lumMod val="95000"/>
                  <a:lumOff val="5000"/>
                </a:schemeClr>
              </a:solidFill>
              <a:latin typeface="Bell MT" panose="02020503060305020303" charset="0"/>
              <a:cs typeface="Bell MT" panose="02020503060305020303" charset="0"/>
            </a:endParaRPr>
          </a:p>
        </p:txBody>
      </p:sp>
      <p:sp>
        <p:nvSpPr>
          <p:cNvPr id="9" name="Rectangle 8"/>
          <p:cNvSpPr/>
          <p:nvPr/>
        </p:nvSpPr>
        <p:spPr>
          <a:xfrm>
            <a:off x="3032449" y="5887616"/>
            <a:ext cx="419877" cy="21460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0" name="TextBox 9"/>
          <p:cNvSpPr txBox="1"/>
          <p:nvPr/>
        </p:nvSpPr>
        <p:spPr>
          <a:xfrm>
            <a:off x="2911151" y="5887616"/>
            <a:ext cx="690465" cy="369332"/>
          </a:xfrm>
          <a:prstGeom prst="rect">
            <a:avLst/>
          </a:prstGeom>
          <a:solidFill>
            <a:schemeClr val="bg1"/>
          </a:solidFill>
        </p:spPr>
        <p:txBody>
          <a:bodyPr wrap="square" rtlCol="0">
            <a:spAutoFit/>
          </a:bodyPr>
          <a:lstStyle/>
          <a:p>
            <a:endParaRPr lang="en-IN" dirty="0"/>
          </a:p>
        </p:txBody>
      </p:sp>
      <p:sp>
        <p:nvSpPr>
          <p:cNvPr id="11" name="TextBox 10"/>
          <p:cNvSpPr txBox="1"/>
          <p:nvPr/>
        </p:nvSpPr>
        <p:spPr>
          <a:xfrm>
            <a:off x="2911151" y="5851959"/>
            <a:ext cx="690465" cy="369332"/>
          </a:xfrm>
          <a:prstGeom prst="rect">
            <a:avLst/>
          </a:prstGeom>
          <a:solidFill>
            <a:schemeClr val="bg1"/>
          </a:solidFill>
        </p:spPr>
        <p:txBody>
          <a:bodyPr wrap="square" rtlCol="0">
            <a:spAutoFit/>
          </a:bodyPr>
          <a:lstStyle/>
          <a:p>
            <a:endParaRPr lang="en-IN" dirty="0"/>
          </a:p>
        </p:txBody>
      </p:sp>
      <p:sp>
        <p:nvSpPr>
          <p:cNvPr id="13" name="TextBox 12"/>
          <p:cNvSpPr txBox="1"/>
          <p:nvPr/>
        </p:nvSpPr>
        <p:spPr>
          <a:xfrm>
            <a:off x="1447799" y="5851959"/>
            <a:ext cx="1584650" cy="420825"/>
          </a:xfrm>
          <a:prstGeom prst="rect">
            <a:avLst/>
          </a:prstGeom>
          <a:solidFill>
            <a:schemeClr val="bg1"/>
          </a:solidFill>
        </p:spPr>
        <p:txBody>
          <a:bodyPr wrap="square" rtlCol="0">
            <a:spAutoFit/>
          </a:bodyPr>
          <a:lstStyle/>
          <a:p>
            <a:endParaRPr lang="en-IN" dirty="0"/>
          </a:p>
        </p:txBody>
      </p:sp>
      <p:sp>
        <p:nvSpPr>
          <p:cNvPr id="15" name="TextBox 14"/>
          <p:cNvSpPr txBox="1"/>
          <p:nvPr/>
        </p:nvSpPr>
        <p:spPr>
          <a:xfrm>
            <a:off x="1024128" y="3172408"/>
            <a:ext cx="2428198" cy="1198880"/>
          </a:xfrm>
          <a:prstGeom prst="rect">
            <a:avLst/>
          </a:prstGeom>
          <a:solidFill>
            <a:schemeClr val="bg1"/>
          </a:solidFill>
        </p:spPr>
        <p:txBody>
          <a:bodyPr wrap="square" rtlCol="0">
            <a:spAutoFit/>
          </a:bodyPr>
          <a:lstStyle/>
          <a:p>
            <a:r>
              <a:rPr lang="en-IN" sz="2400" i="0" dirty="0">
                <a:solidFill>
                  <a:schemeClr val="tx1">
                    <a:lumMod val="95000"/>
                    <a:lumOff val="5000"/>
                  </a:schemeClr>
                </a:solidFill>
                <a:effectLst/>
                <a:latin typeface="Söhne"/>
              </a:rPr>
              <a:t>   </a:t>
            </a:r>
            <a:r>
              <a:rPr lang="en-IN" sz="2400" i="0" dirty="0">
                <a:solidFill>
                  <a:schemeClr val="tx1">
                    <a:lumMod val="95000"/>
                    <a:lumOff val="5000"/>
                  </a:schemeClr>
                </a:solidFill>
                <a:effectLst/>
                <a:latin typeface="Bell MT" panose="02020503060305020303" charset="0"/>
                <a:cs typeface="Bell MT" panose="02020503060305020303" charset="0"/>
              </a:rPr>
              <a:t>Test</a:t>
            </a:r>
            <a:r>
              <a:rPr lang="en-US" altLang="en-IN" sz="2400" i="0" dirty="0">
                <a:solidFill>
                  <a:schemeClr val="tx1">
                    <a:lumMod val="95000"/>
                    <a:lumOff val="5000"/>
                  </a:schemeClr>
                </a:solidFill>
                <a:effectLst/>
                <a:latin typeface="Bell MT" panose="02020503060305020303" charset="0"/>
                <a:cs typeface="Bell MT" panose="02020503060305020303" charset="0"/>
              </a:rPr>
              <a:t> </a:t>
            </a:r>
            <a:r>
              <a:rPr lang="en-IN" sz="2400" i="0" dirty="0">
                <a:solidFill>
                  <a:schemeClr val="tx1">
                    <a:lumMod val="95000"/>
                    <a:lumOff val="5000"/>
                  </a:schemeClr>
                </a:solidFill>
                <a:effectLst/>
                <a:latin typeface="Bell MT" panose="02020503060305020303" charset="0"/>
                <a:cs typeface="Bell MT" panose="02020503060305020303" charset="0"/>
              </a:rPr>
              <a:t>Data    	Generation    	Algorith</a:t>
            </a:r>
            <a:r>
              <a:rPr lang="en-US" altLang="en-IN" sz="2400" i="0" dirty="0">
                <a:solidFill>
                  <a:schemeClr val="tx1">
                    <a:lumMod val="95000"/>
                    <a:lumOff val="5000"/>
                  </a:schemeClr>
                </a:solidFill>
                <a:effectLst/>
                <a:latin typeface="Bell MT" panose="02020503060305020303" charset="0"/>
                <a:cs typeface="Bell MT" panose="02020503060305020303" charset="0"/>
              </a:rPr>
              <a:t>ms</a:t>
            </a:r>
            <a:endParaRPr lang="en-US" altLang="en-IN" sz="2400" i="0" dirty="0">
              <a:solidFill>
                <a:schemeClr val="tx1">
                  <a:lumMod val="95000"/>
                  <a:lumOff val="5000"/>
                </a:schemeClr>
              </a:solidFill>
              <a:effectLst/>
              <a:latin typeface="Bell MT" panose="02020503060305020303" charset="0"/>
              <a:cs typeface="Bell MT" panose="02020503060305020303" charset="0"/>
            </a:endParaRPr>
          </a:p>
        </p:txBody>
      </p:sp>
      <p:sp>
        <p:nvSpPr>
          <p:cNvPr id="16" name="TextBox 15"/>
          <p:cNvSpPr txBox="1"/>
          <p:nvPr/>
        </p:nvSpPr>
        <p:spPr>
          <a:xfrm>
            <a:off x="2090057" y="1390261"/>
            <a:ext cx="3275045" cy="400110"/>
          </a:xfrm>
          <a:prstGeom prst="rect">
            <a:avLst/>
          </a:prstGeom>
          <a:solidFill>
            <a:schemeClr val="bg1"/>
          </a:solidFill>
        </p:spPr>
        <p:txBody>
          <a:bodyPr wrap="square" rtlCol="0">
            <a:spAutoFit/>
          </a:bodyPr>
          <a:lstStyle/>
          <a:p>
            <a:r>
              <a:rPr lang="en-IN" sz="2000" i="0" dirty="0">
                <a:solidFill>
                  <a:schemeClr val="tx1">
                    <a:lumMod val="95000"/>
                    <a:lumOff val="5000"/>
                  </a:schemeClr>
                </a:solidFill>
                <a:effectLst/>
                <a:latin typeface="Söhne"/>
              </a:rPr>
              <a:t>Pattern Matching Algorithms</a:t>
            </a:r>
            <a:endParaRPr lang="en-IN" sz="2000" dirty="0">
              <a:solidFill>
                <a:schemeClr val="tx1">
                  <a:lumMod val="95000"/>
                  <a:lumOff val="5000"/>
                </a:schemeClr>
              </a:solidFill>
            </a:endParaRPr>
          </a:p>
        </p:txBody>
      </p:sp>
      <p:sp>
        <p:nvSpPr>
          <p:cNvPr id="17" name="TextBox 16"/>
          <p:cNvSpPr txBox="1"/>
          <p:nvPr/>
        </p:nvSpPr>
        <p:spPr>
          <a:xfrm>
            <a:off x="2090420" y="1501775"/>
            <a:ext cx="2799080" cy="1064895"/>
          </a:xfrm>
          <a:prstGeom prst="rect">
            <a:avLst/>
          </a:prstGeom>
          <a:solidFill>
            <a:schemeClr val="bg1"/>
          </a:solidFill>
        </p:spPr>
        <p:txBody>
          <a:bodyPr wrap="square" rtlCol="0">
            <a:noAutofit/>
          </a:bodyPr>
          <a:lstStyle/>
          <a:p>
            <a:r>
              <a:rPr lang="en-IN" sz="2400" i="0" dirty="0">
                <a:solidFill>
                  <a:schemeClr val="tx1">
                    <a:lumMod val="95000"/>
                    <a:lumOff val="5000"/>
                  </a:schemeClr>
                </a:solidFill>
                <a:effectLst/>
                <a:latin typeface="Bell MT" panose="02020503060305020303" charset="0"/>
                <a:cs typeface="Bell MT" panose="02020503060305020303" charset="0"/>
              </a:rPr>
              <a:t>a</a:t>
            </a:r>
            <a:r>
              <a:rPr lang="en-US" altLang="en-IN" sz="2400" i="0" dirty="0">
                <a:solidFill>
                  <a:schemeClr val="tx1">
                    <a:lumMod val="95000"/>
                    <a:lumOff val="5000"/>
                  </a:schemeClr>
                </a:solidFill>
                <a:effectLst/>
                <a:latin typeface="Bell MT" panose="02020503060305020303" charset="0"/>
                <a:cs typeface="Bell MT" panose="02020503060305020303" charset="0"/>
              </a:rPr>
              <a:t>Pa</a:t>
            </a:r>
            <a:r>
              <a:rPr lang="en-IN" sz="2400" i="0" dirty="0">
                <a:solidFill>
                  <a:schemeClr val="tx1">
                    <a:lumMod val="95000"/>
                    <a:lumOff val="5000"/>
                  </a:schemeClr>
                </a:solidFill>
                <a:effectLst/>
                <a:latin typeface="Bell MT" panose="02020503060305020303" charset="0"/>
                <a:cs typeface="Bell MT" panose="02020503060305020303" charset="0"/>
              </a:rPr>
              <a:t>ttern Matching </a:t>
            </a:r>
            <a:r>
              <a:rPr lang="en-US" altLang="en-IN" sz="2400" i="0" dirty="0">
                <a:solidFill>
                  <a:schemeClr val="tx1">
                    <a:lumMod val="95000"/>
                    <a:lumOff val="5000"/>
                  </a:schemeClr>
                </a:solidFill>
                <a:effectLst/>
                <a:latin typeface="Bell MT" panose="02020503060305020303" charset="0"/>
                <a:cs typeface="Bell MT" panose="02020503060305020303" charset="0"/>
              </a:rPr>
              <a:t>  	</a:t>
            </a:r>
            <a:r>
              <a:rPr lang="en-IN" sz="2400" i="0" dirty="0">
                <a:solidFill>
                  <a:schemeClr val="tx1">
                    <a:lumMod val="95000"/>
                    <a:lumOff val="5000"/>
                  </a:schemeClr>
                </a:solidFill>
                <a:effectLst/>
                <a:latin typeface="Bell MT" panose="02020503060305020303" charset="0"/>
                <a:cs typeface="Bell MT" panose="02020503060305020303" charset="0"/>
              </a:rPr>
              <a:t>Algorithms</a:t>
            </a:r>
            <a:endParaRPr lang="en-IN" sz="2400" dirty="0">
              <a:solidFill>
                <a:schemeClr val="tx1">
                  <a:lumMod val="95000"/>
                  <a:lumOff val="5000"/>
                </a:schemeClr>
              </a:solidFill>
              <a:latin typeface="Bell MT" panose="02020503060305020303" charset="0"/>
              <a:cs typeface="Bell MT" panose="02020503060305020303" charset="0"/>
            </a:endParaRPr>
          </a:p>
          <a:p>
            <a:endParaRPr lang="en-IN" dirty="0">
              <a:latin typeface="Bell MT" panose="02020503060305020303" charset="0"/>
              <a:cs typeface="Bell MT" panose="02020503060305020303" charset="0"/>
            </a:endParaRPr>
          </a:p>
        </p:txBody>
      </p:sp>
      <p:sp>
        <p:nvSpPr>
          <p:cNvPr id="18" name="TextBox 17"/>
          <p:cNvSpPr txBox="1"/>
          <p:nvPr/>
        </p:nvSpPr>
        <p:spPr>
          <a:xfrm>
            <a:off x="4730620" y="1538979"/>
            <a:ext cx="634482" cy="830997"/>
          </a:xfrm>
          <a:prstGeom prst="rect">
            <a:avLst/>
          </a:prstGeom>
          <a:solidFill>
            <a:schemeClr val="bg1"/>
          </a:solidFill>
        </p:spPr>
        <p:txBody>
          <a:bodyPr wrap="square" rtlCol="0">
            <a:spAutoFit/>
          </a:bodyPr>
          <a:lstStyle/>
          <a:p>
            <a:endParaRPr lang="en-IN" dirty="0"/>
          </a:p>
        </p:txBody>
      </p:sp>
      <p:sp>
        <p:nvSpPr>
          <p:cNvPr id="19" name="TextBox 18"/>
          <p:cNvSpPr txBox="1"/>
          <p:nvPr/>
        </p:nvSpPr>
        <p:spPr>
          <a:xfrm>
            <a:off x="2155371" y="1502403"/>
            <a:ext cx="158620" cy="369332"/>
          </a:xfrm>
          <a:prstGeom prst="rect">
            <a:avLst/>
          </a:prstGeom>
          <a:solidFill>
            <a:schemeClr val="bg1"/>
          </a:solidFill>
        </p:spPr>
        <p:txBody>
          <a:bodyPr wrap="square" rtlCol="0">
            <a:spAutoFit/>
          </a:bodyPr>
          <a:lstStyle/>
          <a:p>
            <a:endParaRPr lang="en-IN" dirty="0"/>
          </a:p>
        </p:txBody>
      </p:sp>
      <p:sp>
        <p:nvSpPr>
          <p:cNvPr id="20" name="TextBox 19"/>
          <p:cNvSpPr txBox="1"/>
          <p:nvPr/>
        </p:nvSpPr>
        <p:spPr>
          <a:xfrm>
            <a:off x="6997959" y="1538979"/>
            <a:ext cx="2880050" cy="829945"/>
          </a:xfrm>
          <a:prstGeom prst="rect">
            <a:avLst/>
          </a:prstGeom>
          <a:solidFill>
            <a:schemeClr val="bg1"/>
          </a:solidFill>
        </p:spPr>
        <p:txBody>
          <a:bodyPr wrap="square" rtlCol="0">
            <a:spAutoFit/>
          </a:bodyPr>
          <a:lstStyle/>
          <a:p>
            <a:r>
              <a:rPr lang="en-IN" sz="2400" i="0" dirty="0">
                <a:solidFill>
                  <a:schemeClr val="tx1">
                    <a:lumMod val="95000"/>
                    <a:lumOff val="5000"/>
                  </a:schemeClr>
                </a:solidFill>
                <a:effectLst/>
                <a:latin typeface="Bell MT" panose="02020503060305020303" charset="0"/>
                <a:cs typeface="Bell MT" panose="02020503060305020303" charset="0"/>
              </a:rPr>
              <a:t>Data Validation Algorithms</a:t>
            </a:r>
            <a:endParaRPr lang="en-IN" sz="2400" dirty="0">
              <a:solidFill>
                <a:schemeClr val="tx1">
                  <a:lumMod val="95000"/>
                  <a:lumOff val="5000"/>
                </a:schemeClr>
              </a:solidFill>
              <a:latin typeface="Bell MT" panose="02020503060305020303" charset="0"/>
              <a:cs typeface="Bell MT" panose="02020503060305020303" charset="0"/>
            </a:endParaRPr>
          </a:p>
        </p:txBody>
      </p:sp>
      <p:sp>
        <p:nvSpPr>
          <p:cNvPr id="22" name="TextBox 21"/>
          <p:cNvSpPr txBox="1"/>
          <p:nvPr/>
        </p:nvSpPr>
        <p:spPr>
          <a:xfrm>
            <a:off x="8668139" y="3275045"/>
            <a:ext cx="1950098" cy="1198880"/>
          </a:xfrm>
          <a:prstGeom prst="rect">
            <a:avLst/>
          </a:prstGeom>
          <a:solidFill>
            <a:schemeClr val="bg1"/>
          </a:solidFill>
        </p:spPr>
        <p:txBody>
          <a:bodyPr wrap="square" rtlCol="0">
            <a:spAutoFit/>
          </a:bodyPr>
          <a:lstStyle/>
          <a:p>
            <a:r>
              <a:rPr lang="en-IN" sz="2400" i="0" dirty="0">
                <a:solidFill>
                  <a:schemeClr val="tx1">
                    <a:lumMod val="95000"/>
                    <a:lumOff val="5000"/>
                  </a:schemeClr>
                </a:solidFill>
                <a:effectLst/>
                <a:latin typeface="Bell MT" panose="02020503060305020303" charset="0"/>
                <a:cs typeface="Bell MT" panose="02020503060305020303" charset="0"/>
              </a:rPr>
              <a:t>Statistical Analysis Algorithms</a:t>
            </a:r>
            <a:endParaRPr lang="en-IN" sz="2400" dirty="0">
              <a:solidFill>
                <a:schemeClr val="tx1">
                  <a:lumMod val="95000"/>
                  <a:lumOff val="5000"/>
                </a:schemeClr>
              </a:solidFill>
              <a:latin typeface="Bell MT" panose="02020503060305020303" charset="0"/>
              <a:cs typeface="Bell MT" panose="02020503060305020303" charset="0"/>
            </a:endParaRPr>
          </a:p>
        </p:txBody>
      </p:sp>
      <p:sp>
        <p:nvSpPr>
          <p:cNvPr id="23" name="TextBox 22"/>
          <p:cNvSpPr txBox="1"/>
          <p:nvPr/>
        </p:nvSpPr>
        <p:spPr>
          <a:xfrm>
            <a:off x="8826759" y="5319021"/>
            <a:ext cx="1917441" cy="1198880"/>
          </a:xfrm>
          <a:prstGeom prst="rect">
            <a:avLst/>
          </a:prstGeom>
          <a:solidFill>
            <a:schemeClr val="bg1"/>
          </a:solidFill>
        </p:spPr>
        <p:txBody>
          <a:bodyPr wrap="square" rtlCol="0">
            <a:spAutoFit/>
          </a:bodyPr>
          <a:lstStyle/>
          <a:p>
            <a:r>
              <a:rPr lang="en-IN" sz="2400" i="0" dirty="0">
                <a:solidFill>
                  <a:schemeClr val="tx1">
                    <a:lumMod val="95000"/>
                    <a:lumOff val="5000"/>
                  </a:schemeClr>
                </a:solidFill>
                <a:effectLst/>
                <a:latin typeface="Bell MT" panose="02020503060305020303" charset="0"/>
                <a:cs typeface="Bell MT" panose="02020503060305020303" charset="0"/>
              </a:rPr>
              <a:t>Machine Learning Algorithms</a:t>
            </a:r>
            <a:endParaRPr lang="en-IN" sz="2400" dirty="0">
              <a:solidFill>
                <a:schemeClr val="tx1">
                  <a:lumMod val="95000"/>
                  <a:lumOff val="5000"/>
                </a:schemeClr>
              </a:solidFill>
              <a:latin typeface="Bell MT" panose="02020503060305020303" charset="0"/>
              <a:cs typeface="Bell MT" panose="02020503060305020303" charset="0"/>
            </a:endParaRPr>
          </a:p>
        </p:txBody>
      </p:sp>
      <p:sp>
        <p:nvSpPr>
          <p:cNvPr id="24" name="TextBox 23"/>
          <p:cNvSpPr txBox="1"/>
          <p:nvPr/>
        </p:nvSpPr>
        <p:spPr>
          <a:xfrm>
            <a:off x="2155371" y="4372737"/>
            <a:ext cx="1063690" cy="369332"/>
          </a:xfrm>
          <a:prstGeom prst="rect">
            <a:avLst/>
          </a:prstGeom>
          <a:solidFill>
            <a:schemeClr val="bg1"/>
          </a:solidFill>
        </p:spPr>
        <p:txBody>
          <a:bodyPr wrap="square" rtlCol="0">
            <a:spAutoFit/>
          </a:bodyPr>
          <a:lstStyle/>
          <a:p>
            <a:endParaRPr lang="en-IN" dirty="0"/>
          </a:p>
        </p:txBody>
      </p:sp>
      <p:sp>
        <p:nvSpPr>
          <p:cNvPr id="25" name="TextBox 24"/>
          <p:cNvSpPr txBox="1"/>
          <p:nvPr/>
        </p:nvSpPr>
        <p:spPr>
          <a:xfrm>
            <a:off x="3032449" y="4086808"/>
            <a:ext cx="121298" cy="401216"/>
          </a:xfrm>
          <a:prstGeom prst="rect">
            <a:avLst/>
          </a:prstGeom>
          <a:solidFill>
            <a:schemeClr val="bg1"/>
          </a:solidFill>
        </p:spPr>
        <p:txBody>
          <a:bodyPr wrap="square" rtlCol="0">
            <a:spAutoFit/>
          </a:bodyPr>
          <a:lstStyle/>
          <a:p>
            <a:endParaRPr lang="en-IN" dirty="0"/>
          </a:p>
        </p:txBody>
      </p:sp>
      <p:sp>
        <p:nvSpPr>
          <p:cNvPr id="26" name="Rectangle 25"/>
          <p:cNvSpPr/>
          <p:nvPr/>
        </p:nvSpPr>
        <p:spPr>
          <a:xfrm>
            <a:off x="0" y="0"/>
            <a:ext cx="12192000" cy="1163753"/>
          </a:xfrm>
          <a:prstGeom prst="rect">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7" name="TextBox 26"/>
          <p:cNvSpPr txBox="1"/>
          <p:nvPr/>
        </p:nvSpPr>
        <p:spPr>
          <a:xfrm>
            <a:off x="0" y="-15836"/>
            <a:ext cx="12192000" cy="830997"/>
          </a:xfrm>
          <a:prstGeom prst="rect">
            <a:avLst/>
          </a:prstGeom>
          <a:noFill/>
          <a:effectLst>
            <a:outerShdw blurRad="50800" dist="38100" dir="5400000" algn="t" rotWithShape="0">
              <a:prstClr val="black">
                <a:alpha val="40000"/>
              </a:prstClr>
            </a:outerShdw>
          </a:effectLst>
        </p:spPr>
        <p:txBody>
          <a:bodyPr wrap="square" rtlCol="0">
            <a:spAutoFit/>
          </a:bodyPr>
          <a:lstStyle/>
          <a:p>
            <a:r>
              <a:rPr lang="en-IN" sz="4800" dirty="0">
                <a:solidFill>
                  <a:schemeClr val="accent4">
                    <a:lumMod val="50000"/>
                  </a:schemeClr>
                </a:solidFill>
                <a:latin typeface="Cooper Black" panose="0208090404030B020404" pitchFamily="18" charset="0"/>
              </a:rPr>
              <a:t>						ALGORITHMS USED</a:t>
            </a:r>
            <a:endParaRPr lang="en-IN" sz="4800" dirty="0">
              <a:solidFill>
                <a:schemeClr val="accent4">
                  <a:lumMod val="50000"/>
                </a:schemeClr>
              </a:solidFill>
              <a:latin typeface="Cooper Black" panose="0208090404030B0204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1"/>
          <a:stretch>
            <a:fillRect/>
          </a:stretch>
        </p:blipFill>
        <p:spPr>
          <a:xfrm>
            <a:off x="0" y="0"/>
            <a:ext cx="12192000" cy="6858000"/>
          </a:xfrm>
          <a:prstGeom prst="rect">
            <a:avLst/>
          </a:prstGeom>
        </p:spPr>
      </p:pic>
      <p:sp>
        <p:nvSpPr>
          <p:cNvPr id="5" name="Rectangle 4"/>
          <p:cNvSpPr/>
          <p:nvPr/>
        </p:nvSpPr>
        <p:spPr>
          <a:xfrm>
            <a:off x="0" y="0"/>
            <a:ext cx="12192000" cy="1259633"/>
          </a:xfrm>
          <a:prstGeom prst="rect">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6" name="TextBox 5"/>
          <p:cNvSpPr txBox="1"/>
          <p:nvPr/>
        </p:nvSpPr>
        <p:spPr>
          <a:xfrm>
            <a:off x="0" y="0"/>
            <a:ext cx="12192000" cy="923330"/>
          </a:xfrm>
          <a:prstGeom prst="rect">
            <a:avLst/>
          </a:prstGeom>
          <a:noFill/>
          <a:effectLst>
            <a:outerShdw blurRad="50800" dist="38100" dir="5400000" algn="t" rotWithShape="0">
              <a:prstClr val="black">
                <a:alpha val="40000"/>
              </a:prstClr>
            </a:outerShdw>
          </a:effectLst>
        </p:spPr>
        <p:txBody>
          <a:bodyPr wrap="square" rtlCol="0">
            <a:spAutoFit/>
          </a:bodyPr>
          <a:lstStyle/>
          <a:p>
            <a:r>
              <a:rPr lang="en-IN" sz="5400" dirty="0">
                <a:solidFill>
                  <a:schemeClr val="accent4">
                    <a:lumMod val="50000"/>
                  </a:schemeClr>
                </a:solidFill>
                <a:latin typeface="Cooper Black" panose="0208090404030B020404" pitchFamily="18" charset="0"/>
              </a:rPr>
              <a:t>								CONCLUSION</a:t>
            </a:r>
            <a:endParaRPr lang="en-IN" sz="5400" dirty="0">
              <a:solidFill>
                <a:schemeClr val="accent4">
                  <a:lumMod val="50000"/>
                </a:schemeClr>
              </a:solidFill>
              <a:latin typeface="Cooper Black" panose="0208090404030B020404" pitchFamily="18" charset="0"/>
            </a:endParaRPr>
          </a:p>
        </p:txBody>
      </p:sp>
      <p:sp>
        <p:nvSpPr>
          <p:cNvPr id="7" name="TextBox 6"/>
          <p:cNvSpPr txBox="1"/>
          <p:nvPr/>
        </p:nvSpPr>
        <p:spPr>
          <a:xfrm>
            <a:off x="0" y="1259633"/>
            <a:ext cx="12192000" cy="5598367"/>
          </a:xfrm>
          <a:prstGeom prst="rect">
            <a:avLst/>
          </a:prstGeom>
          <a:solidFill>
            <a:schemeClr val="bg1"/>
          </a:solidFill>
        </p:spPr>
        <p:txBody>
          <a:bodyPr wrap="square" rtlCol="0">
            <a:spAutoFit/>
          </a:bodyPr>
          <a:lstStyle/>
          <a:p>
            <a:endParaRPr lang="en-IN" dirty="0"/>
          </a:p>
        </p:txBody>
      </p:sp>
      <p:sp>
        <p:nvSpPr>
          <p:cNvPr id="10" name="Rectangle 9"/>
          <p:cNvSpPr/>
          <p:nvPr/>
        </p:nvSpPr>
        <p:spPr>
          <a:xfrm>
            <a:off x="0" y="1259633"/>
            <a:ext cx="12192000" cy="559836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1" name="TextBox 10"/>
          <p:cNvSpPr txBox="1"/>
          <p:nvPr/>
        </p:nvSpPr>
        <p:spPr>
          <a:xfrm>
            <a:off x="-2425" y="1287796"/>
            <a:ext cx="12192000" cy="4154984"/>
          </a:xfrm>
          <a:prstGeom prst="rect">
            <a:avLst/>
          </a:prstGeom>
          <a:noFill/>
        </p:spPr>
        <p:txBody>
          <a:bodyPr wrap="square" rtlCol="0">
            <a:spAutoFit/>
          </a:bodyPr>
          <a:lstStyle/>
          <a:p>
            <a:r>
              <a:rPr lang="en-US" sz="2400" b="0" i="0" dirty="0">
                <a:solidFill>
                  <a:schemeClr val="tx1">
                    <a:lumMod val="95000"/>
                    <a:lumOff val="5000"/>
                  </a:schemeClr>
                </a:solidFill>
                <a:effectLst/>
                <a:latin typeface="Söhne"/>
              </a:rPr>
              <a:t>In conclusion, CRM automation testing revolutionizes the way we ensure the reliability and effectiveness of CRM systems. By leveraging automation tools and methodologies, we streamline testing processes, increase test coverage, and improve overall efficiency. </a:t>
            </a:r>
            <a:endParaRPr lang="en-US" sz="2400" b="0" i="0" dirty="0">
              <a:solidFill>
                <a:schemeClr val="tx1">
                  <a:lumMod val="95000"/>
                  <a:lumOff val="5000"/>
                </a:schemeClr>
              </a:solidFill>
              <a:effectLst/>
              <a:latin typeface="Söhne"/>
            </a:endParaRPr>
          </a:p>
          <a:p>
            <a:endParaRPr lang="en-US" sz="2400" dirty="0">
              <a:solidFill>
                <a:schemeClr val="tx1">
                  <a:lumMod val="95000"/>
                  <a:lumOff val="5000"/>
                </a:schemeClr>
              </a:solidFill>
              <a:latin typeface="Söhne"/>
            </a:endParaRPr>
          </a:p>
          <a:p>
            <a:r>
              <a:rPr lang="en-US" sz="2400" b="0" i="0" dirty="0">
                <a:solidFill>
                  <a:schemeClr val="tx1">
                    <a:lumMod val="95000"/>
                    <a:lumOff val="5000"/>
                  </a:schemeClr>
                </a:solidFill>
                <a:effectLst/>
                <a:latin typeface="Söhne"/>
              </a:rPr>
              <a:t>This approach not only saves time and reduces costs but also enhances the accuracy and consistency of test results. With faster feedback and increased productivity, CRM automation testing enables us to deliver high-quality CRM solutions that meet the evolving needs of businesses and customers.</a:t>
            </a:r>
            <a:endParaRPr lang="en-US" sz="2400" b="0" i="0" dirty="0">
              <a:solidFill>
                <a:schemeClr val="tx1">
                  <a:lumMod val="95000"/>
                  <a:lumOff val="5000"/>
                </a:schemeClr>
              </a:solidFill>
              <a:effectLst/>
              <a:latin typeface="Söhne"/>
            </a:endParaRPr>
          </a:p>
          <a:p>
            <a:endParaRPr lang="en-US" sz="2400" dirty="0">
              <a:solidFill>
                <a:schemeClr val="tx1">
                  <a:lumMod val="95000"/>
                  <a:lumOff val="5000"/>
                </a:schemeClr>
              </a:solidFill>
              <a:latin typeface="Söhne"/>
            </a:endParaRPr>
          </a:p>
          <a:p>
            <a:r>
              <a:rPr lang="en-US" sz="2400" b="0" i="0" dirty="0">
                <a:solidFill>
                  <a:schemeClr val="tx1">
                    <a:lumMod val="95000"/>
                    <a:lumOff val="5000"/>
                  </a:schemeClr>
                </a:solidFill>
                <a:effectLst/>
                <a:latin typeface="Söhne"/>
              </a:rPr>
              <a:t> Embracing automation in CRM testing is not just a choice but a necessity in today's competitive landscape, ensuring superior performance and customer satisfaction.</a:t>
            </a:r>
            <a:endParaRPr lang="en-IN" sz="2400" dirty="0">
              <a:solidFill>
                <a:schemeClr val="tx1">
                  <a:lumMod val="95000"/>
                  <a:lumOff val="5000"/>
                </a:schemeCl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1"/>
          <a:stretch>
            <a:fillRect/>
          </a:stretch>
        </p:blipFill>
        <p:spPr>
          <a:xfrm>
            <a:off x="0" y="0"/>
            <a:ext cx="12192000" cy="6858000"/>
          </a:xfrm>
          <a:prstGeom prst="rect">
            <a:avLst/>
          </a:prstGeom>
        </p:spPr>
      </p:pic>
      <p:sp>
        <p:nvSpPr>
          <p:cNvPr id="6" name="Rectangle 5"/>
          <p:cNvSpPr/>
          <p:nvPr/>
        </p:nvSpPr>
        <p:spPr>
          <a:xfrm>
            <a:off x="0" y="0"/>
            <a:ext cx="12192000" cy="1175657"/>
          </a:xfrm>
          <a:prstGeom prst="rect">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7" name="TextBox 6"/>
          <p:cNvSpPr txBox="1"/>
          <p:nvPr/>
        </p:nvSpPr>
        <p:spPr>
          <a:xfrm>
            <a:off x="0" y="0"/>
            <a:ext cx="12192000" cy="923330"/>
          </a:xfrm>
          <a:prstGeom prst="rect">
            <a:avLst/>
          </a:prstGeom>
          <a:noFill/>
          <a:effectLst>
            <a:outerShdw blurRad="50800" dist="38100" dir="5400000" algn="t" rotWithShape="0">
              <a:prstClr val="black">
                <a:alpha val="40000"/>
              </a:prstClr>
            </a:outerShdw>
          </a:effectLst>
        </p:spPr>
        <p:txBody>
          <a:bodyPr wrap="square" rtlCol="0">
            <a:spAutoFit/>
          </a:bodyPr>
          <a:lstStyle/>
          <a:p>
            <a:r>
              <a:rPr lang="en-IN" sz="5400" dirty="0">
                <a:solidFill>
                  <a:schemeClr val="accent4">
                    <a:lumMod val="50000"/>
                  </a:schemeClr>
                </a:solidFill>
                <a:latin typeface="Cooper Black" panose="0208090404030B020404" pitchFamily="18" charset="0"/>
              </a:rPr>
              <a:t>										INDEX</a:t>
            </a:r>
            <a:endParaRPr lang="en-IN" sz="5400" dirty="0">
              <a:solidFill>
                <a:schemeClr val="accent4">
                  <a:lumMod val="50000"/>
                </a:schemeClr>
              </a:solidFill>
              <a:latin typeface="Cooper Black" panose="0208090404030B020404" pitchFamily="18" charset="0"/>
            </a:endParaRPr>
          </a:p>
        </p:txBody>
      </p:sp>
      <p:sp>
        <p:nvSpPr>
          <p:cNvPr id="8" name="Rectangle 7"/>
          <p:cNvSpPr/>
          <p:nvPr/>
        </p:nvSpPr>
        <p:spPr>
          <a:xfrm>
            <a:off x="0" y="1175657"/>
            <a:ext cx="12192000" cy="568234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9" name="TextBox 8"/>
          <p:cNvSpPr txBox="1"/>
          <p:nvPr/>
        </p:nvSpPr>
        <p:spPr>
          <a:xfrm>
            <a:off x="0" y="1175657"/>
            <a:ext cx="12192000" cy="7571303"/>
          </a:xfrm>
          <a:prstGeom prst="rect">
            <a:avLst/>
          </a:prstGeom>
          <a:noFill/>
        </p:spPr>
        <p:txBody>
          <a:bodyPr wrap="square" rtlCol="0">
            <a:spAutoFit/>
          </a:bodyPr>
          <a:lstStyle/>
          <a:p>
            <a:pPr marL="742950" lvl="1" indent="-285750">
              <a:buFont typeface="Wingdings" panose="05000000000000000000" pitchFamily="2" charset="2"/>
              <a:buChar char="Ø"/>
            </a:pPr>
            <a:endParaRPr lang="en-IN" dirty="0">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endParaRPr lang="en-IN" dirty="0">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en-IN" dirty="0">
                <a:latin typeface="Arial" panose="020B0604020202020204" pitchFamily="34" charset="0"/>
                <a:cs typeface="Arial" panose="020B0604020202020204" pitchFamily="34" charset="0"/>
              </a:rPr>
              <a:t>Introduction</a:t>
            </a:r>
            <a:endParaRPr lang="en-IN" dirty="0">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en-IN" dirty="0">
                <a:latin typeface="Arial" panose="020B0604020202020204" pitchFamily="34" charset="0"/>
                <a:cs typeface="Arial" panose="020B0604020202020204" pitchFamily="34" charset="0"/>
              </a:rPr>
              <a:t>Issues Without Using CRM Automation Testing</a:t>
            </a:r>
            <a:endParaRPr lang="en-IN" dirty="0">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en-IN" dirty="0">
                <a:latin typeface="Arial" panose="020B0604020202020204" pitchFamily="34" charset="0"/>
                <a:cs typeface="Arial" panose="020B0604020202020204" pitchFamily="34" charset="0"/>
              </a:rPr>
              <a:t>Objectives</a:t>
            </a:r>
            <a:endParaRPr lang="en-IN" dirty="0">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en-IN" dirty="0">
                <a:latin typeface="Arial" panose="020B0604020202020204" pitchFamily="34" charset="0"/>
                <a:cs typeface="Arial" panose="020B0604020202020204" pitchFamily="34" charset="0"/>
              </a:rPr>
              <a:t>Methodology</a:t>
            </a:r>
            <a:endParaRPr lang="en-IN" dirty="0">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en-IN" dirty="0">
                <a:latin typeface="Arial" panose="020B0604020202020204" pitchFamily="34" charset="0"/>
                <a:cs typeface="Arial" panose="020B0604020202020204" pitchFamily="34" charset="0"/>
              </a:rPr>
              <a:t>Tools Used</a:t>
            </a:r>
            <a:endParaRPr lang="en-IN" dirty="0">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en-IN" dirty="0">
                <a:latin typeface="Arial" panose="020B0604020202020204" pitchFamily="34" charset="0"/>
                <a:cs typeface="Arial" panose="020B0604020202020204" pitchFamily="34" charset="0"/>
              </a:rPr>
              <a:t>Test Cases</a:t>
            </a:r>
            <a:endParaRPr lang="en-IN" dirty="0">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en-IN" dirty="0">
                <a:latin typeface="Arial" panose="020B0604020202020204" pitchFamily="34" charset="0"/>
                <a:cs typeface="Arial" panose="020B0604020202020204" pitchFamily="34" charset="0"/>
              </a:rPr>
              <a:t>Advantages</a:t>
            </a:r>
            <a:endParaRPr lang="en-IN" dirty="0">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en-IN" dirty="0">
                <a:latin typeface="Arial" panose="020B0604020202020204" pitchFamily="34" charset="0"/>
                <a:cs typeface="Arial" panose="020B0604020202020204" pitchFamily="34" charset="0"/>
              </a:rPr>
              <a:t>CRM System Architecture</a:t>
            </a:r>
            <a:endParaRPr lang="en-IN" dirty="0">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en-IN" dirty="0">
                <a:latin typeface="Arial" panose="020B0604020202020204" pitchFamily="34" charset="0"/>
                <a:cs typeface="Arial" panose="020B0604020202020204" pitchFamily="34" charset="0"/>
              </a:rPr>
              <a:t>Hardware And Software Requirements</a:t>
            </a:r>
            <a:endParaRPr lang="en-IN" dirty="0">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en-IN" dirty="0">
                <a:latin typeface="Arial" panose="020B0604020202020204" pitchFamily="34" charset="0"/>
                <a:cs typeface="Arial" panose="020B0604020202020204" pitchFamily="34" charset="0"/>
              </a:rPr>
              <a:t>UML Diagrams</a:t>
            </a:r>
            <a:endParaRPr lang="en-IN" dirty="0">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en-IN" dirty="0" err="1">
                <a:latin typeface="Arial" panose="020B0604020202020204" pitchFamily="34" charset="0"/>
                <a:cs typeface="Arial" panose="020B0604020202020204" pitchFamily="34" charset="0"/>
              </a:rPr>
              <a:t>Usecase</a:t>
            </a:r>
            <a:r>
              <a:rPr lang="en-IN" dirty="0">
                <a:latin typeface="Arial" panose="020B0604020202020204" pitchFamily="34" charset="0"/>
                <a:cs typeface="Arial" panose="020B0604020202020204" pitchFamily="34" charset="0"/>
              </a:rPr>
              <a:t> Diagram</a:t>
            </a:r>
            <a:endParaRPr lang="en-IN" dirty="0">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en-IN" dirty="0">
                <a:latin typeface="Arial" panose="020B0604020202020204" pitchFamily="34" charset="0"/>
                <a:cs typeface="Arial" panose="020B0604020202020204" pitchFamily="34" charset="0"/>
              </a:rPr>
              <a:t>Class Diagram</a:t>
            </a:r>
            <a:endParaRPr lang="en-IN" dirty="0">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en-IN" dirty="0">
                <a:latin typeface="Arial" panose="020B0604020202020204" pitchFamily="34" charset="0"/>
                <a:cs typeface="Arial" panose="020B0604020202020204" pitchFamily="34" charset="0"/>
              </a:rPr>
              <a:t>Sequence Diagram</a:t>
            </a:r>
            <a:endParaRPr lang="en-IN" dirty="0">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en-IN" dirty="0">
                <a:latin typeface="Arial" panose="020B0604020202020204" pitchFamily="34" charset="0"/>
                <a:cs typeface="Arial" panose="020B0604020202020204" pitchFamily="34" charset="0"/>
              </a:rPr>
              <a:t>Activity Diagram</a:t>
            </a:r>
            <a:endParaRPr lang="en-IN" dirty="0">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en-IN" dirty="0">
                <a:latin typeface="Arial" panose="020B0604020202020204" pitchFamily="34" charset="0"/>
                <a:cs typeface="Arial" panose="020B0604020202020204" pitchFamily="34" charset="0"/>
              </a:rPr>
              <a:t>Algorithm Used</a:t>
            </a:r>
            <a:endParaRPr lang="en-IN" dirty="0">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Ø"/>
            </a:pPr>
            <a:r>
              <a:rPr lang="en-IN" dirty="0">
                <a:latin typeface="Arial" panose="020B0604020202020204" pitchFamily="34" charset="0"/>
                <a:cs typeface="Arial" panose="020B0604020202020204" pitchFamily="34" charset="0"/>
              </a:rPr>
              <a:t>Conclusion</a:t>
            </a:r>
            <a:endParaRPr lang="en-IN"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endParaRPr lang="en-IN"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endParaRPr lang="en-IN"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endParaRPr lang="en-IN"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endParaRPr lang="en-IN"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endParaRPr lang="en-IN"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endParaRPr lang="en-IN"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endParaRPr lang="en-IN"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endParaRPr lang="en-IN"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endParaRPr lang="en-IN" dirty="0">
              <a:latin typeface="Arial" panose="020B0604020202020204" pitchFamily="34" charset="0"/>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1"/>
          <a:stretch>
            <a:fillRect/>
          </a:stretch>
        </p:blipFill>
        <p:spPr>
          <a:xfrm>
            <a:off x="0" y="0"/>
            <a:ext cx="12192000" cy="6858000"/>
          </a:xfrm>
          <a:prstGeom prst="rect">
            <a:avLst/>
          </a:prstGeom>
        </p:spPr>
      </p:pic>
      <p:sp>
        <p:nvSpPr>
          <p:cNvPr id="5" name="TextBox 4"/>
          <p:cNvSpPr txBox="1"/>
          <p:nvPr/>
        </p:nvSpPr>
        <p:spPr>
          <a:xfrm>
            <a:off x="0" y="-1"/>
            <a:ext cx="12192000" cy="369332"/>
          </a:xfrm>
          <a:prstGeom prst="rect">
            <a:avLst/>
          </a:prstGeom>
          <a:noFill/>
        </p:spPr>
        <p:txBody>
          <a:bodyPr wrap="square" rtlCol="0">
            <a:spAutoFit/>
          </a:bodyPr>
          <a:lstStyle/>
          <a:p>
            <a:r>
              <a:rPr lang="en-IN" dirty="0"/>
              <a:t>INTRODUCTION</a:t>
            </a:r>
            <a:endParaRPr lang="en-IN" dirty="0"/>
          </a:p>
        </p:txBody>
      </p:sp>
      <p:sp>
        <p:nvSpPr>
          <p:cNvPr id="6" name="Rectangle 5"/>
          <p:cNvSpPr/>
          <p:nvPr/>
        </p:nvSpPr>
        <p:spPr>
          <a:xfrm>
            <a:off x="0" y="0"/>
            <a:ext cx="12192000" cy="1203649"/>
          </a:xfrm>
          <a:prstGeom prst="rect">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7" name="TextBox 6"/>
          <p:cNvSpPr txBox="1"/>
          <p:nvPr/>
        </p:nvSpPr>
        <p:spPr>
          <a:xfrm>
            <a:off x="0" y="184665"/>
            <a:ext cx="12192000" cy="923330"/>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IN" sz="5400" dirty="0"/>
              <a:t>                </a:t>
            </a:r>
            <a:r>
              <a:rPr lang="en-IN" sz="5400" dirty="0">
                <a:solidFill>
                  <a:schemeClr val="accent3">
                    <a:lumMod val="50000"/>
                  </a:schemeClr>
                </a:solidFill>
                <a:latin typeface="Cooper Black" panose="0208090404030B020404" pitchFamily="18" charset="0"/>
              </a:rPr>
              <a:t>INTRODUCTION</a:t>
            </a:r>
            <a:endParaRPr lang="en-IN" sz="5400" dirty="0">
              <a:solidFill>
                <a:schemeClr val="accent3">
                  <a:lumMod val="50000"/>
                </a:schemeClr>
              </a:solidFill>
              <a:latin typeface="Cooper Black" panose="0208090404030B020404" pitchFamily="18" charset="0"/>
            </a:endParaRPr>
          </a:p>
        </p:txBody>
      </p:sp>
      <p:sp>
        <p:nvSpPr>
          <p:cNvPr id="8" name="Rectangle 7"/>
          <p:cNvSpPr/>
          <p:nvPr/>
        </p:nvSpPr>
        <p:spPr>
          <a:xfrm>
            <a:off x="0" y="1203649"/>
            <a:ext cx="12192000" cy="565435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285750" indent="-285750" algn="ctr">
              <a:buFont typeface="Wingdings" panose="05000000000000000000" pitchFamily="2" charset="2"/>
              <a:buChar char="Ø"/>
            </a:pPr>
            <a:endParaRPr lang="en-IN" dirty="0"/>
          </a:p>
        </p:txBody>
      </p:sp>
      <p:sp>
        <p:nvSpPr>
          <p:cNvPr id="10" name="TextBox 9"/>
          <p:cNvSpPr txBox="1"/>
          <p:nvPr/>
        </p:nvSpPr>
        <p:spPr>
          <a:xfrm>
            <a:off x="0" y="1203960"/>
            <a:ext cx="12306935" cy="5653405"/>
          </a:xfrm>
          <a:prstGeom prst="rect">
            <a:avLst/>
          </a:prstGeom>
          <a:solidFill>
            <a:schemeClr val="bg1"/>
          </a:solidFill>
        </p:spPr>
        <p:txBody>
          <a:bodyPr wrap="square" rtlCol="0">
            <a:noAutofit/>
          </a:bodyPr>
          <a:lstStyle/>
          <a:p>
            <a:pPr marL="285750" indent="-285750">
              <a:buFont typeface="Wingdings" panose="05000000000000000000" pitchFamily="2" charset="2"/>
              <a:buChar char="q"/>
            </a:pPr>
            <a:r>
              <a:rPr lang="en-US" b="0" i="0" dirty="0">
                <a:solidFill>
                  <a:schemeClr val="tx1">
                    <a:lumMod val="95000"/>
                    <a:lumOff val="5000"/>
                  </a:schemeClr>
                </a:solidFill>
                <a:effectLst/>
                <a:latin typeface="Söhne"/>
              </a:rPr>
              <a:t>Welcome to our Customer Relationship Management (CRM) automation testing project. We're here to talk about making CRM systems work better and smoother using smart testing methods.</a:t>
            </a:r>
            <a:endParaRPr lang="en-US" b="0" i="0" dirty="0">
              <a:solidFill>
                <a:schemeClr val="tx1">
                  <a:lumMod val="95000"/>
                  <a:lumOff val="5000"/>
                </a:schemeClr>
              </a:solidFill>
              <a:effectLst/>
              <a:latin typeface="Söhne"/>
            </a:endParaRPr>
          </a:p>
          <a:p>
            <a:endParaRPr lang="en-US" b="0" i="0" dirty="0">
              <a:solidFill>
                <a:schemeClr val="tx1">
                  <a:lumMod val="95000"/>
                  <a:lumOff val="5000"/>
                </a:schemeClr>
              </a:solidFill>
              <a:effectLst/>
              <a:highlight>
                <a:srgbClr val="C0C0C0"/>
              </a:highlight>
              <a:latin typeface="Söhne"/>
            </a:endParaRPr>
          </a:p>
          <a:p>
            <a:pPr marL="285750" indent="-285750">
              <a:buFont typeface="Wingdings" panose="05000000000000000000" pitchFamily="2" charset="2"/>
              <a:buChar char="q"/>
            </a:pPr>
            <a:r>
              <a:rPr lang="en-US" b="0" i="0" dirty="0">
                <a:solidFill>
                  <a:schemeClr val="tx1">
                    <a:lumMod val="95000"/>
                    <a:lumOff val="5000"/>
                  </a:schemeClr>
                </a:solidFill>
                <a:effectLst/>
                <a:latin typeface="Söhne"/>
              </a:rPr>
              <a:t>In today's busy business world, CRM systems help companies keep track of customers and boost sales. But sometimes, these systems can get complicated, and things might not work as they should</a:t>
            </a:r>
            <a:r>
              <a:rPr lang="en-US" dirty="0">
                <a:solidFill>
                  <a:srgbClr val="ECECEC"/>
                </a:solidFill>
                <a:latin typeface="Söhne"/>
              </a:rPr>
              <a:t>.</a:t>
            </a:r>
            <a:endParaRPr lang="en-US" dirty="0">
              <a:solidFill>
                <a:srgbClr val="ECECEC"/>
              </a:solidFill>
              <a:latin typeface="Söhne"/>
            </a:endParaRPr>
          </a:p>
          <a:p>
            <a:endParaRPr lang="en-US" dirty="0">
              <a:solidFill>
                <a:srgbClr val="ECECEC"/>
              </a:solidFill>
              <a:highlight>
                <a:srgbClr val="212121"/>
              </a:highlight>
              <a:latin typeface="Söhne"/>
            </a:endParaRPr>
          </a:p>
          <a:p>
            <a:pPr marL="285750" indent="-285750">
              <a:buFont typeface="Wingdings" panose="05000000000000000000" pitchFamily="2" charset="2"/>
              <a:buChar char="q"/>
            </a:pPr>
            <a:r>
              <a:rPr lang="en-US" b="0" i="0" dirty="0">
                <a:solidFill>
                  <a:schemeClr val="tx1">
                    <a:lumMod val="95000"/>
                    <a:lumOff val="5000"/>
                  </a:schemeClr>
                </a:solidFill>
                <a:effectLst/>
                <a:latin typeface="Söhne"/>
              </a:rPr>
              <a:t>That's where our project comes in. We're using smart tools and methods to test CRM systems better and faster. This means we're making sure everything works well and that customer data is safe and correct</a:t>
            </a:r>
            <a:endParaRPr lang="en-US" b="0" i="0" dirty="0">
              <a:solidFill>
                <a:schemeClr val="tx1">
                  <a:lumMod val="95000"/>
                  <a:lumOff val="5000"/>
                </a:schemeClr>
              </a:solidFill>
              <a:effectLst/>
              <a:highlight>
                <a:srgbClr val="C0C0C0"/>
              </a:highlight>
              <a:latin typeface="Söhne"/>
            </a:endParaRPr>
          </a:p>
          <a:p>
            <a:pPr marL="285750" indent="-285750">
              <a:buFont typeface="Wingdings" panose="05000000000000000000" pitchFamily="2" charset="2"/>
              <a:buChar char="q"/>
            </a:pPr>
            <a:endParaRPr lang="en-US" dirty="0">
              <a:solidFill>
                <a:schemeClr val="tx1">
                  <a:lumMod val="95000"/>
                  <a:lumOff val="5000"/>
                </a:schemeClr>
              </a:solidFill>
              <a:highlight>
                <a:srgbClr val="C0C0C0"/>
              </a:highlight>
              <a:latin typeface="Söhne"/>
            </a:endParaRPr>
          </a:p>
          <a:p>
            <a:pPr marL="285750" indent="-285750">
              <a:buFont typeface="Wingdings" panose="05000000000000000000" pitchFamily="2" charset="2"/>
              <a:buChar char="q"/>
            </a:pPr>
            <a:r>
              <a:rPr lang="en-US" b="0" i="0" dirty="0">
                <a:solidFill>
                  <a:schemeClr val="tx1">
                    <a:lumMod val="95000"/>
                    <a:lumOff val="5000"/>
                  </a:schemeClr>
                </a:solidFill>
                <a:effectLst/>
                <a:latin typeface="Söhne"/>
              </a:rPr>
              <a:t>We're using special tools like Selenium and Jenkins to help us do tests quickly and accurately. By doing this, we're saving time and making sure CRM systems are doing what they're supposed to do.</a:t>
            </a:r>
            <a:endParaRPr lang="en-US" b="0" i="0" dirty="0">
              <a:solidFill>
                <a:schemeClr val="tx1">
                  <a:lumMod val="95000"/>
                  <a:lumOff val="5000"/>
                </a:schemeClr>
              </a:solidFill>
              <a:effectLst/>
              <a:latin typeface="Söhne"/>
            </a:endParaRPr>
          </a:p>
          <a:p>
            <a:pPr marL="285750" indent="-285750">
              <a:buFont typeface="Wingdings" panose="05000000000000000000" pitchFamily="2" charset="2"/>
              <a:buChar char="q"/>
            </a:pPr>
            <a:endParaRPr lang="en-US" dirty="0">
              <a:solidFill>
                <a:schemeClr val="tx1">
                  <a:lumMod val="95000"/>
                  <a:lumOff val="5000"/>
                </a:schemeClr>
              </a:solidFill>
              <a:highlight>
                <a:srgbClr val="C0C0C0"/>
              </a:highlight>
              <a:latin typeface="Söhne"/>
            </a:endParaRPr>
          </a:p>
          <a:p>
            <a:pPr marL="285750" indent="-285750">
              <a:buFont typeface="Wingdings" panose="05000000000000000000" pitchFamily="2" charset="2"/>
              <a:buChar char="q"/>
            </a:pPr>
            <a:r>
              <a:rPr lang="en-US" b="0" i="0" dirty="0">
                <a:solidFill>
                  <a:schemeClr val="tx1">
                    <a:lumMod val="95000"/>
                    <a:lumOff val="5000"/>
                  </a:schemeClr>
                </a:solidFill>
                <a:effectLst/>
                <a:latin typeface="Söhne"/>
              </a:rPr>
              <a:t>We're using special tools like Selenium and Jenkins to help us do tests quickly and accurately. By doing this, we're saving time and making sure CRM systems are doing what they're supposed to do.</a:t>
            </a:r>
            <a:endParaRPr lang="en-US" b="0" i="0" dirty="0">
              <a:solidFill>
                <a:schemeClr val="tx1">
                  <a:lumMod val="95000"/>
                  <a:lumOff val="5000"/>
                </a:schemeClr>
              </a:solidFill>
              <a:effectLst/>
              <a:latin typeface="Söhne"/>
            </a:endParaRPr>
          </a:p>
          <a:p>
            <a:pPr marL="285750" indent="-285750">
              <a:buFont typeface="Wingdings" panose="05000000000000000000" pitchFamily="2" charset="2"/>
              <a:buChar char="q"/>
            </a:pPr>
            <a:endParaRPr lang="en-US" dirty="0">
              <a:solidFill>
                <a:schemeClr val="tx1">
                  <a:lumMod val="95000"/>
                  <a:lumOff val="5000"/>
                </a:schemeClr>
              </a:solidFill>
              <a:highlight>
                <a:srgbClr val="C0C0C0"/>
              </a:highlight>
              <a:latin typeface="Söhne"/>
            </a:endParaRPr>
          </a:p>
          <a:p>
            <a:pPr marL="285750" indent="-285750">
              <a:buFont typeface="Wingdings" panose="05000000000000000000" pitchFamily="2" charset="2"/>
              <a:buChar char="q"/>
            </a:pPr>
            <a:r>
              <a:rPr lang="en-US" b="0" i="0" dirty="0">
                <a:solidFill>
                  <a:schemeClr val="tx1">
                    <a:lumMod val="95000"/>
                    <a:lumOff val="5000"/>
                  </a:schemeClr>
                </a:solidFill>
                <a:effectLst/>
                <a:latin typeface="Söhne"/>
              </a:rPr>
              <a:t>Our goal is to make CRM systems run smoothly and help businesses serve their customers even better. So, join us as we work to make CRM testing easier and more effective.</a:t>
            </a:r>
            <a:endParaRPr lang="en-US" b="0" i="0" dirty="0">
              <a:solidFill>
                <a:schemeClr val="tx1">
                  <a:lumMod val="95000"/>
                  <a:lumOff val="5000"/>
                </a:schemeClr>
              </a:solidFill>
              <a:effectLst/>
              <a:latin typeface="Söhn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1418253"/>
          </a:xfrm>
          <a:prstGeom prst="rect">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4" name="TextBox 3"/>
          <p:cNvSpPr txBox="1"/>
          <p:nvPr/>
        </p:nvSpPr>
        <p:spPr>
          <a:xfrm>
            <a:off x="0" y="0"/>
            <a:ext cx="12192000" cy="1323439"/>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sz="4000" b="1" i="0" dirty="0">
                <a:solidFill>
                  <a:schemeClr val="accent4">
                    <a:lumMod val="50000"/>
                  </a:schemeClr>
                </a:solidFill>
                <a:effectLst/>
                <a:latin typeface="Cooper Black" panose="0208090404030B020404" pitchFamily="18" charset="0"/>
              </a:rPr>
              <a:t>		Issues Without Using </a:t>
            </a:r>
            <a:endParaRPr lang="en-US" sz="4000" b="1" i="0" dirty="0">
              <a:solidFill>
                <a:schemeClr val="accent4">
                  <a:lumMod val="50000"/>
                </a:schemeClr>
              </a:solidFill>
              <a:effectLst/>
              <a:latin typeface="Cooper Black" panose="0208090404030B020404" pitchFamily="18" charset="0"/>
            </a:endParaRPr>
          </a:p>
          <a:p>
            <a:r>
              <a:rPr lang="en-US" sz="4000" b="1" i="0" dirty="0">
                <a:solidFill>
                  <a:schemeClr val="accent4">
                    <a:lumMod val="50000"/>
                  </a:schemeClr>
                </a:solidFill>
                <a:effectLst/>
                <a:latin typeface="Cooper Black" panose="0208090404030B020404" pitchFamily="18" charset="0"/>
              </a:rPr>
              <a:t>										CRM Automation  Testing</a:t>
            </a:r>
            <a:endParaRPr lang="en-IN" sz="4000" dirty="0">
              <a:solidFill>
                <a:schemeClr val="accent4">
                  <a:lumMod val="50000"/>
                </a:schemeClr>
              </a:solidFill>
              <a:latin typeface="Cooper Black" panose="0208090404030B020404" pitchFamily="18" charset="0"/>
            </a:endParaRPr>
          </a:p>
        </p:txBody>
      </p:sp>
      <p:sp>
        <p:nvSpPr>
          <p:cNvPr id="5" name="TextBox 4"/>
          <p:cNvSpPr txBox="1"/>
          <p:nvPr/>
        </p:nvSpPr>
        <p:spPr>
          <a:xfrm>
            <a:off x="0" y="1418253"/>
            <a:ext cx="12192000" cy="4678204"/>
          </a:xfrm>
          <a:prstGeom prst="rect">
            <a:avLst/>
          </a:prstGeom>
          <a:noFill/>
        </p:spPr>
        <p:txBody>
          <a:bodyPr wrap="square" rtlCol="0">
            <a:spAutoFit/>
          </a:bodyPr>
          <a:lstStyle/>
          <a:p>
            <a:pPr algn="l">
              <a:buFont typeface="+mj-lt"/>
              <a:buAutoNum type="arabicPeriod"/>
            </a:pPr>
            <a:r>
              <a:rPr lang="en-US" sz="2000" b="1" i="0" dirty="0">
                <a:solidFill>
                  <a:schemeClr val="tx1">
                    <a:lumMod val="95000"/>
                    <a:lumOff val="5000"/>
                  </a:schemeClr>
                </a:solidFill>
                <a:effectLst/>
                <a:latin typeface="Söhne"/>
              </a:rPr>
              <a:t>Human Error</a:t>
            </a:r>
            <a:r>
              <a:rPr lang="en-US" sz="2000" b="0" i="0" dirty="0">
                <a:solidFill>
                  <a:schemeClr val="tx1">
                    <a:lumMod val="95000"/>
                    <a:lumOff val="5000"/>
                  </a:schemeClr>
                </a:solidFill>
                <a:effectLst/>
                <a:latin typeface="Söhne"/>
              </a:rPr>
              <a:t>: Without automation, there's a higher risk of human errors during manual testing, such as typos, incorrect data entry, or oversight, leading to inaccurate results.</a:t>
            </a:r>
            <a:endParaRPr lang="en-US" sz="2000" b="0" i="0" dirty="0">
              <a:solidFill>
                <a:schemeClr val="tx1">
                  <a:lumMod val="95000"/>
                  <a:lumOff val="5000"/>
                </a:schemeClr>
              </a:solidFill>
              <a:effectLst/>
              <a:latin typeface="Söhne"/>
            </a:endParaRPr>
          </a:p>
          <a:p>
            <a:pPr algn="l">
              <a:buFont typeface="+mj-lt"/>
              <a:buAutoNum type="arabicPeriod"/>
            </a:pPr>
            <a:endParaRPr lang="en-US" sz="2000" b="0" i="0" dirty="0">
              <a:solidFill>
                <a:schemeClr val="tx1">
                  <a:lumMod val="95000"/>
                  <a:lumOff val="5000"/>
                </a:schemeClr>
              </a:solidFill>
              <a:effectLst/>
              <a:latin typeface="Söhne"/>
            </a:endParaRPr>
          </a:p>
          <a:p>
            <a:pPr algn="l">
              <a:buFont typeface="+mj-lt"/>
              <a:buAutoNum type="arabicPeriod"/>
            </a:pPr>
            <a:r>
              <a:rPr lang="en-US" sz="2000" b="1" i="0" dirty="0">
                <a:solidFill>
                  <a:schemeClr val="tx1">
                    <a:lumMod val="95000"/>
                    <a:lumOff val="5000"/>
                  </a:schemeClr>
                </a:solidFill>
                <a:effectLst/>
                <a:latin typeface="Söhne"/>
              </a:rPr>
              <a:t>Time Constraints</a:t>
            </a:r>
            <a:r>
              <a:rPr lang="en-US" sz="2000" b="0" i="0" dirty="0">
                <a:solidFill>
                  <a:schemeClr val="tx1">
                    <a:lumMod val="95000"/>
                    <a:lumOff val="5000"/>
                  </a:schemeClr>
                </a:solidFill>
                <a:effectLst/>
                <a:latin typeface="Söhne"/>
              </a:rPr>
              <a:t>: Manual testing is time-consuming, requiring testers to execute each test case manually, which can result in delays in project timelines and hinder timely releases.</a:t>
            </a:r>
            <a:endParaRPr lang="en-US" sz="2000" b="0" i="0" dirty="0">
              <a:solidFill>
                <a:schemeClr val="tx1">
                  <a:lumMod val="95000"/>
                  <a:lumOff val="5000"/>
                </a:schemeClr>
              </a:solidFill>
              <a:effectLst/>
              <a:latin typeface="Söhne"/>
            </a:endParaRPr>
          </a:p>
          <a:p>
            <a:pPr algn="l">
              <a:buFont typeface="+mj-lt"/>
              <a:buAutoNum type="arabicPeriod"/>
            </a:pPr>
            <a:endParaRPr lang="en-US" sz="2000" b="0" i="0" dirty="0">
              <a:solidFill>
                <a:schemeClr val="tx1">
                  <a:lumMod val="95000"/>
                  <a:lumOff val="5000"/>
                </a:schemeClr>
              </a:solidFill>
              <a:effectLst/>
              <a:latin typeface="Söhne"/>
            </a:endParaRPr>
          </a:p>
          <a:p>
            <a:pPr algn="l">
              <a:buFont typeface="+mj-lt"/>
              <a:buAutoNum type="arabicPeriod"/>
            </a:pPr>
            <a:r>
              <a:rPr lang="en-US" sz="2000" b="1" i="0" dirty="0">
                <a:solidFill>
                  <a:schemeClr val="tx1">
                    <a:lumMod val="95000"/>
                    <a:lumOff val="5000"/>
                  </a:schemeClr>
                </a:solidFill>
                <a:effectLst/>
                <a:latin typeface="Söhne"/>
              </a:rPr>
              <a:t>Limited Coverage</a:t>
            </a:r>
            <a:r>
              <a:rPr lang="en-US" sz="2000" b="0" i="0" dirty="0">
                <a:solidFill>
                  <a:schemeClr val="tx1">
                    <a:lumMod val="95000"/>
                    <a:lumOff val="5000"/>
                  </a:schemeClr>
                </a:solidFill>
                <a:effectLst/>
                <a:latin typeface="Söhne"/>
              </a:rPr>
              <a:t>: Manual testing may not cover all possible scenarios due to time limitations and human constraints, leading to gaps in test coverage and potential issues being overlooked.</a:t>
            </a:r>
            <a:endParaRPr lang="en-US" sz="2000" b="0" i="0" dirty="0">
              <a:solidFill>
                <a:schemeClr val="tx1">
                  <a:lumMod val="95000"/>
                  <a:lumOff val="5000"/>
                </a:schemeClr>
              </a:solidFill>
              <a:effectLst/>
              <a:latin typeface="Söhne"/>
            </a:endParaRPr>
          </a:p>
          <a:p>
            <a:pPr algn="l">
              <a:buFont typeface="+mj-lt"/>
              <a:buAutoNum type="arabicPeriod"/>
            </a:pPr>
            <a:endParaRPr lang="en-US" sz="2000" b="0" i="0" dirty="0">
              <a:solidFill>
                <a:schemeClr val="tx1">
                  <a:lumMod val="95000"/>
                  <a:lumOff val="5000"/>
                </a:schemeClr>
              </a:solidFill>
              <a:effectLst/>
              <a:latin typeface="Söhne"/>
            </a:endParaRPr>
          </a:p>
          <a:p>
            <a:pPr algn="l">
              <a:buFont typeface="+mj-lt"/>
              <a:buAutoNum type="arabicPeriod"/>
            </a:pPr>
            <a:r>
              <a:rPr lang="en-US" sz="2000" b="1" i="0" dirty="0">
                <a:solidFill>
                  <a:schemeClr val="tx1">
                    <a:lumMod val="95000"/>
                    <a:lumOff val="5000"/>
                  </a:schemeClr>
                </a:solidFill>
                <a:effectLst/>
                <a:latin typeface="Söhne"/>
              </a:rPr>
              <a:t>Repetitive Tasks</a:t>
            </a:r>
            <a:r>
              <a:rPr lang="en-US" sz="2000" b="0" i="0" dirty="0">
                <a:solidFill>
                  <a:schemeClr val="tx1">
                    <a:lumMod val="95000"/>
                    <a:lumOff val="5000"/>
                  </a:schemeClr>
                </a:solidFill>
                <a:effectLst/>
                <a:latin typeface="Söhne"/>
              </a:rPr>
              <a:t>: Testers often find themselves repeating the same test cases for each release, which can lead to boredom, fatigue, and overlooking critical issues due to lack of variation.</a:t>
            </a:r>
            <a:endParaRPr lang="en-US" sz="2000" b="0" i="0" dirty="0">
              <a:solidFill>
                <a:schemeClr val="tx1">
                  <a:lumMod val="95000"/>
                  <a:lumOff val="5000"/>
                </a:schemeClr>
              </a:solidFill>
              <a:effectLst/>
              <a:latin typeface="Söhne"/>
            </a:endParaRPr>
          </a:p>
          <a:p>
            <a:pPr algn="l">
              <a:buFont typeface="+mj-lt"/>
              <a:buAutoNum type="arabicPeriod"/>
            </a:pPr>
            <a:endParaRPr lang="en-US" sz="2000" b="0" i="0" dirty="0">
              <a:solidFill>
                <a:schemeClr val="tx1">
                  <a:lumMod val="95000"/>
                  <a:lumOff val="5000"/>
                </a:schemeClr>
              </a:solidFill>
              <a:effectLst/>
              <a:latin typeface="Söhne"/>
            </a:endParaRPr>
          </a:p>
          <a:p>
            <a:pPr algn="l">
              <a:buFont typeface="+mj-lt"/>
              <a:buAutoNum type="arabicPeriod"/>
            </a:pPr>
            <a:r>
              <a:rPr lang="en-US" sz="2000" b="1" i="0" dirty="0">
                <a:solidFill>
                  <a:schemeClr val="tx1">
                    <a:lumMod val="95000"/>
                    <a:lumOff val="5000"/>
                  </a:schemeClr>
                </a:solidFill>
                <a:effectLst/>
                <a:latin typeface="Söhne"/>
              </a:rPr>
              <a:t>Inconsistency</a:t>
            </a:r>
            <a:r>
              <a:rPr lang="en-US" sz="2000" b="0" i="0" dirty="0">
                <a:solidFill>
                  <a:schemeClr val="tx1">
                    <a:lumMod val="95000"/>
                    <a:lumOff val="5000"/>
                  </a:schemeClr>
                </a:solidFill>
                <a:effectLst/>
                <a:latin typeface="Söhne"/>
              </a:rPr>
              <a:t>: Manual testing can result in inconsistent testing approaches and interpretations among different testers, leading to varying test results and outcomes, making it difficult to ensure uniform quality across releases.</a:t>
            </a:r>
            <a:endParaRPr lang="en-US" sz="2000" b="0" i="0" dirty="0">
              <a:solidFill>
                <a:schemeClr val="tx1">
                  <a:lumMod val="95000"/>
                  <a:lumOff val="5000"/>
                </a:schemeClr>
              </a:solidFill>
              <a:effectLst/>
              <a:latin typeface="Söhne"/>
            </a:endParaRPr>
          </a:p>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1"/>
          <a:stretch>
            <a:fillRect/>
          </a:stretch>
        </p:blipFill>
        <p:spPr>
          <a:xfrm>
            <a:off x="0" y="0"/>
            <a:ext cx="12192000" cy="6858000"/>
          </a:xfrm>
          <a:prstGeom prst="rect">
            <a:avLst/>
          </a:prstGeom>
        </p:spPr>
      </p:pic>
      <p:sp>
        <p:nvSpPr>
          <p:cNvPr id="6" name="Rectangle 5"/>
          <p:cNvSpPr/>
          <p:nvPr/>
        </p:nvSpPr>
        <p:spPr>
          <a:xfrm>
            <a:off x="0" y="0"/>
            <a:ext cx="12192000" cy="1184988"/>
          </a:xfrm>
          <a:prstGeom prst="rect">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7" name="TextBox 6"/>
          <p:cNvSpPr txBox="1"/>
          <p:nvPr/>
        </p:nvSpPr>
        <p:spPr>
          <a:xfrm>
            <a:off x="0" y="0"/>
            <a:ext cx="12192000" cy="923330"/>
          </a:xfrm>
          <a:prstGeom prst="rect">
            <a:avLst/>
          </a:prstGeom>
          <a:noFill/>
          <a:effectLst>
            <a:outerShdw blurRad="50800" dist="38100" dir="5400000" algn="t" rotWithShape="0">
              <a:prstClr val="black">
                <a:alpha val="40000"/>
              </a:prstClr>
            </a:outerShdw>
          </a:effectLst>
        </p:spPr>
        <p:txBody>
          <a:bodyPr wrap="square" rtlCol="0">
            <a:spAutoFit/>
          </a:bodyPr>
          <a:lstStyle/>
          <a:p>
            <a:r>
              <a:rPr lang="en-IN" sz="5400" dirty="0">
                <a:latin typeface="Cooper Black" panose="0208090404030B020404" pitchFamily="18" charset="0"/>
              </a:rPr>
              <a:t>							  </a:t>
            </a:r>
            <a:r>
              <a:rPr lang="en-IN" sz="5400" dirty="0">
                <a:solidFill>
                  <a:schemeClr val="accent3">
                    <a:lumMod val="50000"/>
                  </a:schemeClr>
                </a:solidFill>
                <a:latin typeface="Cooper Black" panose="0208090404030B020404" pitchFamily="18" charset="0"/>
              </a:rPr>
              <a:t>OBJECTIVES</a:t>
            </a:r>
            <a:endParaRPr lang="en-IN" sz="5400" dirty="0">
              <a:solidFill>
                <a:schemeClr val="accent3">
                  <a:lumMod val="50000"/>
                </a:schemeClr>
              </a:solidFill>
              <a:latin typeface="Cooper Black" panose="0208090404030B020404" pitchFamily="18" charset="0"/>
            </a:endParaRPr>
          </a:p>
        </p:txBody>
      </p:sp>
      <p:sp>
        <p:nvSpPr>
          <p:cNvPr id="8" name="Rectangle 7"/>
          <p:cNvSpPr/>
          <p:nvPr/>
        </p:nvSpPr>
        <p:spPr>
          <a:xfrm>
            <a:off x="0" y="1184988"/>
            <a:ext cx="12192000" cy="567301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9" name="TextBox 8"/>
          <p:cNvSpPr txBox="1"/>
          <p:nvPr/>
        </p:nvSpPr>
        <p:spPr>
          <a:xfrm>
            <a:off x="0" y="1184910"/>
            <a:ext cx="12009755" cy="5672455"/>
          </a:xfrm>
          <a:prstGeom prst="rect">
            <a:avLst/>
          </a:prstGeom>
          <a:noFill/>
        </p:spPr>
        <p:txBody>
          <a:bodyPr wrap="square" rtlCol="0">
            <a:noAutofit/>
          </a:bodyPr>
          <a:lstStyle/>
          <a:p>
            <a:pPr algn="l"/>
            <a:r>
              <a:rPr lang="en-US" b="0" i="0" dirty="0">
                <a:solidFill>
                  <a:schemeClr val="tx1">
                    <a:lumMod val="95000"/>
                    <a:lumOff val="5000"/>
                  </a:schemeClr>
                </a:solidFill>
                <a:effectLst/>
                <a:latin typeface="Söhne"/>
              </a:rPr>
              <a:t>Our CRM automation testing project has some important goals. Here's what we're aiming to achieve:</a:t>
            </a:r>
            <a:endParaRPr lang="en-US" b="0" i="0" dirty="0">
              <a:solidFill>
                <a:schemeClr val="tx1">
                  <a:lumMod val="95000"/>
                  <a:lumOff val="5000"/>
                </a:schemeClr>
              </a:solidFill>
              <a:effectLst/>
              <a:latin typeface="Söhne"/>
            </a:endParaRPr>
          </a:p>
          <a:p>
            <a:pPr algn="l"/>
            <a:endParaRPr lang="en-US" b="0" i="0" dirty="0">
              <a:solidFill>
                <a:schemeClr val="tx1">
                  <a:lumMod val="95000"/>
                  <a:lumOff val="5000"/>
                </a:schemeClr>
              </a:solidFill>
              <a:effectLst/>
              <a:highlight>
                <a:srgbClr val="212121"/>
              </a:highlight>
              <a:latin typeface="Söhne"/>
            </a:endParaRPr>
          </a:p>
          <a:p>
            <a:pPr algn="l">
              <a:buFont typeface="+mj-lt"/>
              <a:buAutoNum type="arabicPeriod"/>
            </a:pPr>
            <a:r>
              <a:rPr lang="en-US" sz="2000" b="1" i="0" dirty="0">
                <a:solidFill>
                  <a:schemeClr val="tx1">
                    <a:lumMod val="95000"/>
                    <a:lumOff val="5000"/>
                  </a:schemeClr>
                </a:solidFill>
                <a:effectLst/>
                <a:latin typeface="Söhne"/>
              </a:rPr>
              <a:t>Make sure everything works</a:t>
            </a:r>
            <a:r>
              <a:rPr lang="en-US" sz="2000" b="0" i="0" dirty="0">
                <a:solidFill>
                  <a:schemeClr val="tx1">
                    <a:lumMod val="95000"/>
                    <a:lumOff val="5000"/>
                  </a:schemeClr>
                </a:solidFill>
                <a:effectLst/>
                <a:latin typeface="Söhne"/>
              </a:rPr>
              <a:t>: We want to check that all parts of the CRM system are doing what they're supposed to do. This means making sure buttons click, forms submit, and data gets saved correctly.</a:t>
            </a:r>
            <a:endParaRPr lang="en-US" sz="2000" b="0" i="0" dirty="0">
              <a:solidFill>
                <a:schemeClr val="tx1">
                  <a:lumMod val="95000"/>
                  <a:lumOff val="5000"/>
                </a:schemeClr>
              </a:solidFill>
              <a:effectLst/>
              <a:latin typeface="Söhne"/>
            </a:endParaRPr>
          </a:p>
          <a:p>
            <a:pPr algn="l">
              <a:buFont typeface="+mj-lt"/>
              <a:buAutoNum type="arabicPeriod"/>
            </a:pPr>
            <a:endParaRPr lang="en-US" sz="2000" b="0" i="0" dirty="0">
              <a:solidFill>
                <a:srgbClr val="ECECEC"/>
              </a:solidFill>
              <a:effectLst/>
              <a:highlight>
                <a:srgbClr val="212121"/>
              </a:highlight>
              <a:latin typeface="Söhne"/>
            </a:endParaRPr>
          </a:p>
          <a:p>
            <a:pPr algn="l">
              <a:buFont typeface="+mj-lt"/>
              <a:buAutoNum type="arabicPeriod"/>
            </a:pPr>
            <a:r>
              <a:rPr lang="en-US" sz="2000" b="1" i="0" dirty="0">
                <a:solidFill>
                  <a:schemeClr val="tx1">
                    <a:lumMod val="95000"/>
                    <a:lumOff val="5000"/>
                  </a:schemeClr>
                </a:solidFill>
                <a:effectLst/>
                <a:latin typeface="Söhne"/>
              </a:rPr>
              <a:t>Keep data safe</a:t>
            </a:r>
            <a:r>
              <a:rPr lang="en-US" sz="2000" b="0" i="0" dirty="0">
                <a:solidFill>
                  <a:schemeClr val="tx1">
                    <a:lumMod val="95000"/>
                    <a:lumOff val="5000"/>
                  </a:schemeClr>
                </a:solidFill>
                <a:effectLst/>
                <a:latin typeface="Söhne"/>
              </a:rPr>
              <a:t>: Customer data is really important. We're testing to make sure it's kept safe and doesn't get lost or mixed up</a:t>
            </a:r>
            <a:r>
              <a:rPr lang="en-US" sz="2000" b="0" i="0" dirty="0">
                <a:solidFill>
                  <a:srgbClr val="ECECEC"/>
                </a:solidFill>
                <a:effectLst/>
                <a:latin typeface="Söhne"/>
              </a:rPr>
              <a:t>.</a:t>
            </a:r>
            <a:endParaRPr lang="en-US" sz="2000" b="0" i="0" dirty="0">
              <a:solidFill>
                <a:srgbClr val="ECECEC"/>
              </a:solidFill>
              <a:effectLst/>
              <a:latin typeface="Söhne"/>
            </a:endParaRPr>
          </a:p>
          <a:p>
            <a:pPr algn="l">
              <a:buFont typeface="+mj-lt"/>
              <a:buAutoNum type="arabicPeriod"/>
            </a:pPr>
            <a:endParaRPr lang="en-US" b="0" i="0" dirty="0">
              <a:solidFill>
                <a:schemeClr val="tx1">
                  <a:lumMod val="95000"/>
                  <a:lumOff val="5000"/>
                </a:schemeClr>
              </a:solidFill>
              <a:effectLst/>
              <a:highlight>
                <a:srgbClr val="212121"/>
              </a:highlight>
              <a:latin typeface="Söhne"/>
            </a:endParaRPr>
          </a:p>
          <a:p>
            <a:pPr algn="l">
              <a:buFont typeface="+mj-lt"/>
              <a:buAutoNum type="arabicPeriod"/>
            </a:pPr>
            <a:r>
              <a:rPr lang="en-US" sz="2000" b="1" i="0" dirty="0">
                <a:solidFill>
                  <a:schemeClr val="tx1">
                    <a:lumMod val="95000"/>
                    <a:lumOff val="5000"/>
                  </a:schemeClr>
                </a:solidFill>
                <a:effectLst/>
                <a:latin typeface="Söhne"/>
              </a:rPr>
              <a:t>Make things easier for users</a:t>
            </a:r>
            <a:r>
              <a:rPr lang="en-US" sz="2000" b="0" i="0" dirty="0">
                <a:solidFill>
                  <a:schemeClr val="tx1">
                    <a:lumMod val="95000"/>
                    <a:lumOff val="5000"/>
                  </a:schemeClr>
                </a:solidFill>
                <a:effectLst/>
                <a:latin typeface="Söhne"/>
              </a:rPr>
              <a:t>: We're looking to improve how easy it is for people to use the CRM system. This means making sure it's simple to find information and do tasks without any confusion.</a:t>
            </a:r>
            <a:endParaRPr lang="en-US" sz="2000" b="0" i="0" dirty="0">
              <a:solidFill>
                <a:schemeClr val="tx1">
                  <a:lumMod val="95000"/>
                  <a:lumOff val="5000"/>
                </a:schemeClr>
              </a:solidFill>
              <a:effectLs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sz="2000" b="1" i="0" dirty="0">
                <a:solidFill>
                  <a:schemeClr val="tx1">
                    <a:lumMod val="95000"/>
                    <a:lumOff val="5000"/>
                  </a:schemeClr>
                </a:solidFill>
                <a:effectLst/>
                <a:latin typeface="Söhne"/>
              </a:rPr>
              <a:t>Avoid problems</a:t>
            </a:r>
            <a:r>
              <a:rPr lang="en-US" sz="2000" b="0" i="0" dirty="0">
                <a:solidFill>
                  <a:schemeClr val="tx1">
                    <a:lumMod val="95000"/>
                    <a:lumOff val="5000"/>
                  </a:schemeClr>
                </a:solidFill>
                <a:effectLst/>
                <a:latin typeface="Söhne"/>
              </a:rPr>
              <a:t>: By testing everything thoroughly, we're aiming to catch any issues before they become big problems. This helps companies save time and avoid headaches down the road</a:t>
            </a:r>
            <a:r>
              <a:rPr lang="en-US" sz="2000" b="0" i="0" dirty="0">
                <a:solidFill>
                  <a:srgbClr val="ECECEC"/>
                </a:solidFill>
                <a:effectLst/>
                <a:latin typeface="Söhne"/>
              </a:rPr>
              <a:t>.</a:t>
            </a:r>
            <a:endParaRPr lang="en-US" sz="2000" b="0" i="0" dirty="0">
              <a:solidFill>
                <a:srgbClr val="ECECEC"/>
              </a:solidFill>
              <a:effectLs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sz="2000" b="1" i="0" dirty="0">
                <a:solidFill>
                  <a:schemeClr val="tx1">
                    <a:lumMod val="95000"/>
                    <a:lumOff val="5000"/>
                  </a:schemeClr>
                </a:solidFill>
                <a:effectLst/>
                <a:latin typeface="Söhne"/>
              </a:rPr>
              <a:t>Build trust</a:t>
            </a:r>
            <a:r>
              <a:rPr lang="en-US" sz="2000" b="0" i="0" dirty="0">
                <a:solidFill>
                  <a:schemeClr val="tx1">
                    <a:lumMod val="95000"/>
                    <a:lumOff val="5000"/>
                  </a:schemeClr>
                </a:solidFill>
                <a:effectLst/>
                <a:latin typeface="Söhne"/>
              </a:rPr>
              <a:t>: When CRM systems work well, businesses can trust them to do their job. Our testing helps build confidence in the system's reliability and performance.</a:t>
            </a:r>
            <a:endParaRPr lang="en-US" sz="2000" b="0" i="0" dirty="0">
              <a:solidFill>
                <a:schemeClr val="tx1">
                  <a:lumMod val="95000"/>
                  <a:lumOff val="5000"/>
                </a:schemeClr>
              </a:solidFill>
              <a:effectLst/>
              <a:latin typeface="Söhne"/>
            </a:endParaRPr>
          </a:p>
          <a:p>
            <a:pPr indent="0" algn="l">
              <a:buFont typeface="+mj-lt"/>
              <a:buNone/>
            </a:pP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1"/>
          <a:stretch>
            <a:fillRect/>
          </a:stretch>
        </p:blipFill>
        <p:spPr>
          <a:xfrm>
            <a:off x="0" y="0"/>
            <a:ext cx="12192000" cy="6858000"/>
          </a:xfrm>
          <a:prstGeom prst="rect">
            <a:avLst/>
          </a:prstGeom>
        </p:spPr>
      </p:pic>
      <p:sp>
        <p:nvSpPr>
          <p:cNvPr id="5" name="TextBox 4"/>
          <p:cNvSpPr txBox="1"/>
          <p:nvPr/>
        </p:nvSpPr>
        <p:spPr>
          <a:xfrm>
            <a:off x="0" y="0"/>
            <a:ext cx="12192000" cy="923330"/>
          </a:xfrm>
          <a:prstGeom prst="rect">
            <a:avLst/>
          </a:prstGeom>
          <a:solidFill>
            <a:srgbClr val="FFFF00"/>
          </a:solidFill>
        </p:spPr>
        <p:txBody>
          <a:bodyPr wrap="square" rtlCol="0">
            <a:spAutoFit/>
          </a:bodyPr>
          <a:lstStyle/>
          <a:p>
            <a:r>
              <a:rPr lang="en-IN" sz="5400" dirty="0"/>
              <a:t>                METHODOLOGY</a:t>
            </a:r>
            <a:r>
              <a:rPr lang="en-IN" dirty="0"/>
              <a:t> </a:t>
            </a:r>
            <a:endParaRPr lang="en-IN" dirty="0"/>
          </a:p>
        </p:txBody>
      </p:sp>
      <p:sp>
        <p:nvSpPr>
          <p:cNvPr id="6" name="Rectangle 5"/>
          <p:cNvSpPr/>
          <p:nvPr/>
        </p:nvSpPr>
        <p:spPr>
          <a:xfrm>
            <a:off x="0" y="0"/>
            <a:ext cx="12192000" cy="1184988"/>
          </a:xfrm>
          <a:prstGeom prst="rect">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7" name="TextBox 6"/>
          <p:cNvSpPr txBox="1"/>
          <p:nvPr/>
        </p:nvSpPr>
        <p:spPr>
          <a:xfrm>
            <a:off x="0" y="36576"/>
            <a:ext cx="12111135" cy="923330"/>
          </a:xfrm>
          <a:prstGeom prst="rect">
            <a:avLst/>
          </a:prstGeom>
          <a:noFill/>
          <a:effectLst>
            <a:outerShdw blurRad="50800" dist="38100" algn="l" rotWithShape="0">
              <a:prstClr val="black">
                <a:alpha val="40000"/>
              </a:prstClr>
            </a:outerShdw>
          </a:effectLst>
        </p:spPr>
        <p:txBody>
          <a:bodyPr wrap="square" rtlCol="0">
            <a:spAutoFit/>
          </a:bodyPr>
          <a:lstStyle/>
          <a:p>
            <a:r>
              <a:rPr lang="en-IN" sz="5400" dirty="0">
                <a:latin typeface="Cooper Black" panose="0208090404030B020404" pitchFamily="18" charset="0"/>
              </a:rPr>
              <a:t>							</a:t>
            </a:r>
            <a:r>
              <a:rPr lang="en-IN" sz="5400" dirty="0">
                <a:solidFill>
                  <a:schemeClr val="accent4">
                    <a:lumMod val="50000"/>
                  </a:schemeClr>
                </a:solidFill>
                <a:latin typeface="Cooper Black" panose="0208090404030B020404" pitchFamily="18" charset="0"/>
              </a:rPr>
              <a:t>METHODOLOGY</a:t>
            </a:r>
            <a:endParaRPr lang="en-IN" sz="5400" dirty="0">
              <a:solidFill>
                <a:schemeClr val="accent4">
                  <a:lumMod val="50000"/>
                </a:schemeClr>
              </a:solidFill>
              <a:latin typeface="Cooper Black" panose="0208090404030B020404" pitchFamily="18" charset="0"/>
            </a:endParaRPr>
          </a:p>
        </p:txBody>
      </p:sp>
      <p:sp>
        <p:nvSpPr>
          <p:cNvPr id="8" name="Rectangle 7"/>
          <p:cNvSpPr/>
          <p:nvPr/>
        </p:nvSpPr>
        <p:spPr>
          <a:xfrm>
            <a:off x="0" y="1184988"/>
            <a:ext cx="12192000" cy="567301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0" name="TextBox 9"/>
          <p:cNvSpPr txBox="1"/>
          <p:nvPr/>
        </p:nvSpPr>
        <p:spPr>
          <a:xfrm>
            <a:off x="0" y="1184988"/>
            <a:ext cx="12192000" cy="5875020"/>
          </a:xfrm>
          <a:prstGeom prst="rect">
            <a:avLst/>
          </a:prstGeom>
          <a:noFill/>
        </p:spPr>
        <p:txBody>
          <a:bodyPr wrap="square" rtlCol="0">
            <a:spAutoFit/>
          </a:bodyPr>
          <a:lstStyle/>
          <a:p>
            <a:pPr algn="l">
              <a:lnSpc>
                <a:spcPct val="90000"/>
              </a:lnSpc>
            </a:pPr>
            <a:r>
              <a:rPr lang="en-US" sz="1900" b="0" i="0" dirty="0">
                <a:solidFill>
                  <a:schemeClr val="tx1">
                    <a:lumMod val="95000"/>
                    <a:lumOff val="5000"/>
                  </a:schemeClr>
                </a:solidFill>
                <a:effectLst/>
                <a:latin typeface="Söhne"/>
              </a:rPr>
              <a:t>In our CRM automation testing project, we follow a method called Agile. Here's what that means:</a:t>
            </a:r>
            <a:endParaRPr lang="en-US" sz="1900" b="0" i="0" dirty="0">
              <a:solidFill>
                <a:schemeClr val="tx1">
                  <a:lumMod val="95000"/>
                  <a:lumOff val="5000"/>
                </a:schemeClr>
              </a:solidFill>
              <a:effectLst/>
              <a:latin typeface="Söhne"/>
            </a:endParaRPr>
          </a:p>
          <a:p>
            <a:pPr algn="l">
              <a:lnSpc>
                <a:spcPct val="90000"/>
              </a:lnSpc>
            </a:pPr>
            <a:endParaRPr lang="en-US" sz="1900" b="0" i="0" dirty="0">
              <a:solidFill>
                <a:schemeClr val="tx1">
                  <a:lumMod val="95000"/>
                  <a:lumOff val="5000"/>
                </a:schemeClr>
              </a:solidFill>
              <a:effectLst/>
              <a:latin typeface="Söhne"/>
            </a:endParaRPr>
          </a:p>
          <a:p>
            <a:pPr algn="l">
              <a:lnSpc>
                <a:spcPct val="90000"/>
              </a:lnSpc>
              <a:buFont typeface="+mj-lt"/>
              <a:buAutoNum type="arabicPeriod"/>
            </a:pPr>
            <a:r>
              <a:rPr lang="en-US" sz="1900" b="1" i="0" dirty="0">
                <a:solidFill>
                  <a:schemeClr val="tx1">
                    <a:lumMod val="95000"/>
                    <a:lumOff val="5000"/>
                  </a:schemeClr>
                </a:solidFill>
                <a:effectLst/>
                <a:latin typeface="Söhne"/>
              </a:rPr>
              <a:t>Teamwork</a:t>
            </a:r>
            <a:r>
              <a:rPr lang="en-US" sz="1900" b="0" i="0" dirty="0">
                <a:solidFill>
                  <a:schemeClr val="tx1">
                    <a:lumMod val="95000"/>
                    <a:lumOff val="5000"/>
                  </a:schemeClr>
                </a:solidFill>
                <a:effectLst/>
                <a:latin typeface="Söhne"/>
              </a:rPr>
              <a:t>: We work closely together in small teams. This helps us communicate better and solve problems faster.</a:t>
            </a:r>
            <a:endParaRPr lang="en-US" sz="1900" b="0" i="0" dirty="0">
              <a:solidFill>
                <a:schemeClr val="tx1">
                  <a:lumMod val="95000"/>
                  <a:lumOff val="5000"/>
                </a:schemeClr>
              </a:solidFill>
              <a:effectLst/>
              <a:latin typeface="Söhne"/>
            </a:endParaRPr>
          </a:p>
          <a:p>
            <a:pPr algn="l">
              <a:lnSpc>
                <a:spcPct val="90000"/>
              </a:lnSpc>
              <a:buFont typeface="+mj-lt"/>
              <a:buAutoNum type="arabicPeriod"/>
            </a:pPr>
            <a:endParaRPr lang="en-US" sz="1900" b="0" i="0" dirty="0">
              <a:solidFill>
                <a:schemeClr val="tx1">
                  <a:lumMod val="95000"/>
                  <a:lumOff val="5000"/>
                </a:schemeClr>
              </a:solidFill>
              <a:effectLst/>
              <a:latin typeface="Söhne"/>
            </a:endParaRPr>
          </a:p>
          <a:p>
            <a:pPr algn="l">
              <a:lnSpc>
                <a:spcPct val="90000"/>
              </a:lnSpc>
              <a:buFont typeface="+mj-lt"/>
              <a:buAutoNum type="arabicPeriod"/>
            </a:pPr>
            <a:r>
              <a:rPr lang="en-US" sz="1900" b="1" i="0" dirty="0">
                <a:solidFill>
                  <a:schemeClr val="tx1">
                    <a:lumMod val="95000"/>
                    <a:lumOff val="5000"/>
                  </a:schemeClr>
                </a:solidFill>
                <a:effectLst/>
                <a:latin typeface="Söhne"/>
              </a:rPr>
              <a:t>Flexibility</a:t>
            </a:r>
            <a:r>
              <a:rPr lang="en-US" sz="1900" b="0" i="0" dirty="0">
                <a:solidFill>
                  <a:schemeClr val="tx1">
                    <a:lumMod val="95000"/>
                    <a:lumOff val="5000"/>
                  </a:schemeClr>
                </a:solidFill>
                <a:effectLst/>
                <a:latin typeface="Söhne"/>
              </a:rPr>
              <a:t>: We're able to adapt to changes quickly. If something needs to be tested differently</a:t>
            </a:r>
            <a:r>
              <a:rPr lang="en-US" sz="1900" dirty="0">
                <a:solidFill>
                  <a:schemeClr val="tx1">
                    <a:lumMod val="95000"/>
                    <a:lumOff val="5000"/>
                  </a:schemeClr>
                </a:solidFill>
                <a:latin typeface="Söhne"/>
              </a:rPr>
              <a:t> ,</a:t>
            </a:r>
            <a:r>
              <a:rPr lang="en-US" sz="1900" b="0" i="0" dirty="0">
                <a:solidFill>
                  <a:schemeClr val="tx1">
                    <a:lumMod val="95000"/>
                    <a:lumOff val="5000"/>
                  </a:schemeClr>
                </a:solidFill>
                <a:effectLst/>
                <a:latin typeface="Söhne"/>
              </a:rPr>
              <a:t>we can adjust our plans easily.</a:t>
            </a:r>
            <a:endParaRPr lang="en-US" sz="1900" b="0" i="0" dirty="0">
              <a:solidFill>
                <a:schemeClr val="tx1">
                  <a:lumMod val="95000"/>
                  <a:lumOff val="5000"/>
                </a:schemeClr>
              </a:solidFill>
              <a:effectLst/>
              <a:latin typeface="Söhne"/>
            </a:endParaRPr>
          </a:p>
          <a:p>
            <a:pPr algn="l">
              <a:lnSpc>
                <a:spcPct val="90000"/>
              </a:lnSpc>
              <a:buFont typeface="+mj-lt"/>
              <a:buAutoNum type="arabicPeriod"/>
            </a:pPr>
            <a:endParaRPr lang="en-US" sz="1900" b="0" i="0" dirty="0">
              <a:solidFill>
                <a:schemeClr val="tx1">
                  <a:lumMod val="95000"/>
                  <a:lumOff val="5000"/>
                </a:schemeClr>
              </a:solidFill>
              <a:effectLst/>
              <a:latin typeface="Söhne"/>
            </a:endParaRPr>
          </a:p>
          <a:p>
            <a:pPr algn="l">
              <a:lnSpc>
                <a:spcPct val="90000"/>
              </a:lnSpc>
              <a:buFont typeface="+mj-lt"/>
              <a:buAutoNum type="arabicPeriod"/>
            </a:pPr>
            <a:r>
              <a:rPr lang="en-US" sz="1900" b="1" i="0" dirty="0">
                <a:solidFill>
                  <a:schemeClr val="tx1">
                    <a:lumMod val="95000"/>
                    <a:lumOff val="5000"/>
                  </a:schemeClr>
                </a:solidFill>
                <a:effectLst/>
                <a:latin typeface="Söhne"/>
              </a:rPr>
              <a:t>Feedback</a:t>
            </a:r>
            <a:r>
              <a:rPr lang="en-US" sz="1900" b="0" i="0" dirty="0">
                <a:solidFill>
                  <a:schemeClr val="tx1">
                    <a:lumMod val="95000"/>
                    <a:lumOff val="5000"/>
                  </a:schemeClr>
                </a:solidFill>
                <a:effectLst/>
                <a:latin typeface="Söhne"/>
              </a:rPr>
              <a:t>: We get feedback often from everyone involved. This helps us know if we're heading in the right direction and if there are any issues we need to fix.</a:t>
            </a:r>
            <a:endParaRPr lang="en-US" sz="1900" b="0" i="0" dirty="0">
              <a:solidFill>
                <a:schemeClr val="tx1">
                  <a:lumMod val="95000"/>
                  <a:lumOff val="5000"/>
                </a:schemeClr>
              </a:solidFill>
              <a:effectLst/>
              <a:latin typeface="Söhne"/>
            </a:endParaRPr>
          </a:p>
          <a:p>
            <a:pPr algn="l">
              <a:lnSpc>
                <a:spcPct val="90000"/>
              </a:lnSpc>
              <a:buFont typeface="+mj-lt"/>
              <a:buAutoNum type="arabicPeriod"/>
            </a:pPr>
            <a:endParaRPr lang="en-US" sz="1900" b="0" i="0" dirty="0">
              <a:solidFill>
                <a:schemeClr val="tx1">
                  <a:lumMod val="95000"/>
                  <a:lumOff val="5000"/>
                </a:schemeClr>
              </a:solidFill>
              <a:effectLst/>
              <a:latin typeface="Söhne"/>
            </a:endParaRPr>
          </a:p>
          <a:p>
            <a:pPr algn="l">
              <a:lnSpc>
                <a:spcPct val="90000"/>
              </a:lnSpc>
              <a:buFont typeface="+mj-lt"/>
              <a:buAutoNum type="arabicPeriod"/>
            </a:pPr>
            <a:r>
              <a:rPr lang="en-US" sz="1900" b="1" i="0" dirty="0">
                <a:solidFill>
                  <a:schemeClr val="tx1">
                    <a:lumMod val="95000"/>
                    <a:lumOff val="5000"/>
                  </a:schemeClr>
                </a:solidFill>
                <a:effectLst/>
                <a:latin typeface="Söhne"/>
              </a:rPr>
              <a:t>Iterations</a:t>
            </a:r>
            <a:r>
              <a:rPr lang="en-US" sz="1900" b="0" i="0" dirty="0">
                <a:solidFill>
                  <a:schemeClr val="tx1">
                    <a:lumMod val="95000"/>
                    <a:lumOff val="5000"/>
                  </a:schemeClr>
                </a:solidFill>
                <a:effectLst/>
                <a:latin typeface="Söhne"/>
              </a:rPr>
              <a:t>: We break our work into small parts called iterations. Each iteration is like a mini-project, where we plan, test, and get feedback.</a:t>
            </a:r>
            <a:endParaRPr lang="en-US" sz="1900" b="0" i="0" dirty="0">
              <a:solidFill>
                <a:schemeClr val="tx1">
                  <a:lumMod val="95000"/>
                  <a:lumOff val="5000"/>
                </a:schemeClr>
              </a:solidFill>
              <a:effectLst/>
              <a:latin typeface="Söhne"/>
            </a:endParaRPr>
          </a:p>
          <a:p>
            <a:pPr algn="l">
              <a:lnSpc>
                <a:spcPct val="90000"/>
              </a:lnSpc>
              <a:buFont typeface="+mj-lt"/>
              <a:buAutoNum type="arabicPeriod"/>
            </a:pPr>
            <a:endParaRPr lang="en-US" sz="1900" b="0" i="0" dirty="0">
              <a:solidFill>
                <a:schemeClr val="tx1">
                  <a:lumMod val="95000"/>
                  <a:lumOff val="5000"/>
                </a:schemeClr>
              </a:solidFill>
              <a:effectLst/>
              <a:latin typeface="Söhne"/>
            </a:endParaRPr>
          </a:p>
          <a:p>
            <a:pPr algn="l">
              <a:lnSpc>
                <a:spcPct val="90000"/>
              </a:lnSpc>
              <a:buFont typeface="+mj-lt"/>
              <a:buAutoNum type="arabicPeriod"/>
            </a:pPr>
            <a:r>
              <a:rPr lang="en-US" sz="1900" b="1" i="0" dirty="0">
                <a:solidFill>
                  <a:schemeClr val="tx1">
                    <a:lumMod val="95000"/>
                    <a:lumOff val="5000"/>
                  </a:schemeClr>
                </a:solidFill>
                <a:effectLst/>
                <a:latin typeface="Söhne"/>
              </a:rPr>
              <a:t>Continuous Improvement</a:t>
            </a:r>
            <a:r>
              <a:rPr lang="en-US" sz="1900" b="0" i="0" dirty="0">
                <a:solidFill>
                  <a:schemeClr val="tx1">
                    <a:lumMod val="95000"/>
                    <a:lumOff val="5000"/>
                  </a:schemeClr>
                </a:solidFill>
                <a:effectLst/>
                <a:latin typeface="Söhne"/>
              </a:rPr>
              <a:t>: We're always looking for ways to do things better. After each iteration, we review what went well and what we can improve for next time.</a:t>
            </a:r>
            <a:endParaRPr lang="en-US" sz="1900" b="0" i="0" dirty="0">
              <a:solidFill>
                <a:schemeClr val="tx1">
                  <a:lumMod val="95000"/>
                  <a:lumOff val="5000"/>
                </a:schemeClr>
              </a:solidFill>
              <a:effectLst/>
              <a:latin typeface="Söhne"/>
            </a:endParaRPr>
          </a:p>
          <a:p>
            <a:pPr algn="l">
              <a:lnSpc>
                <a:spcPct val="90000"/>
              </a:lnSpc>
              <a:buFont typeface="+mj-lt"/>
              <a:buAutoNum type="arabicPeriod"/>
            </a:pPr>
            <a:endParaRPr lang="en-US" sz="1900" b="0" i="0" dirty="0">
              <a:solidFill>
                <a:schemeClr val="tx1">
                  <a:lumMod val="95000"/>
                  <a:lumOff val="5000"/>
                </a:schemeClr>
              </a:solidFill>
              <a:effectLst/>
              <a:latin typeface="Söhne"/>
            </a:endParaRPr>
          </a:p>
          <a:p>
            <a:pPr algn="l">
              <a:lnSpc>
                <a:spcPct val="90000"/>
              </a:lnSpc>
            </a:pPr>
            <a:r>
              <a:rPr lang="en-US" sz="1900" b="0" i="0" dirty="0">
                <a:solidFill>
                  <a:schemeClr val="tx1">
                    <a:lumMod val="95000"/>
                    <a:lumOff val="5000"/>
                  </a:schemeClr>
                </a:solidFill>
                <a:effectLst/>
                <a:latin typeface="Söhne"/>
              </a:rPr>
              <a:t>By using Agile, we're able to work efficiently, stay flexible, and deliver high-quality results. It helps us tackle challenges head-on and ensure that our CRM testing project stays on track to meet its objectives.</a:t>
            </a:r>
            <a:endParaRPr lang="en-US" sz="1900" b="0" i="0" dirty="0">
              <a:solidFill>
                <a:schemeClr val="tx1">
                  <a:lumMod val="95000"/>
                  <a:lumOff val="5000"/>
                </a:schemeClr>
              </a:solidFill>
              <a:effectLst/>
              <a:latin typeface="Söhne"/>
            </a:endParaRPr>
          </a:p>
          <a:p>
            <a:pPr>
              <a:lnSpc>
                <a:spcPct val="90000"/>
              </a:lnSpc>
            </a:pPr>
            <a:endParaRPr lang="en-IN"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1"/>
          <a:stretch>
            <a:fillRect/>
          </a:stretch>
        </p:blipFill>
        <p:spPr>
          <a:xfrm>
            <a:off x="0" y="0"/>
            <a:ext cx="12192000" cy="6858000"/>
          </a:xfrm>
          <a:prstGeom prst="rect">
            <a:avLst/>
          </a:prstGeom>
        </p:spPr>
      </p:pic>
      <p:sp>
        <p:nvSpPr>
          <p:cNvPr id="5" name="Rectangle 4"/>
          <p:cNvSpPr/>
          <p:nvPr/>
        </p:nvSpPr>
        <p:spPr>
          <a:xfrm>
            <a:off x="0" y="0"/>
            <a:ext cx="12192000" cy="1175657"/>
          </a:xfrm>
          <a:prstGeom prst="rect">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7" name="TextBox 6"/>
          <p:cNvSpPr txBox="1"/>
          <p:nvPr/>
        </p:nvSpPr>
        <p:spPr>
          <a:xfrm>
            <a:off x="0" y="0"/>
            <a:ext cx="12192000" cy="923330"/>
          </a:xfrm>
          <a:prstGeom prst="rect">
            <a:avLst/>
          </a:prstGeom>
          <a:noFill/>
          <a:effectLst>
            <a:outerShdw blurRad="50800" dist="38100" dir="5400000" algn="t" rotWithShape="0">
              <a:prstClr val="black">
                <a:alpha val="40000"/>
              </a:prstClr>
            </a:outerShdw>
          </a:effectLst>
        </p:spPr>
        <p:txBody>
          <a:bodyPr wrap="square" rtlCol="0">
            <a:spAutoFit/>
          </a:bodyPr>
          <a:lstStyle/>
          <a:p>
            <a:r>
              <a:rPr lang="en-IN" sz="5400" dirty="0">
                <a:latin typeface="Cooper Black" panose="0208090404030B020404" pitchFamily="18" charset="0"/>
              </a:rPr>
              <a:t>							   </a:t>
            </a:r>
            <a:r>
              <a:rPr lang="en-IN" sz="5400" dirty="0">
                <a:solidFill>
                  <a:schemeClr val="accent4">
                    <a:lumMod val="50000"/>
                  </a:schemeClr>
                </a:solidFill>
                <a:latin typeface="Cooper Black" panose="0208090404030B020404" pitchFamily="18" charset="0"/>
              </a:rPr>
              <a:t>TOOLS USED</a:t>
            </a:r>
            <a:endParaRPr lang="en-IN" sz="5400" dirty="0">
              <a:solidFill>
                <a:schemeClr val="accent4">
                  <a:lumMod val="50000"/>
                </a:schemeClr>
              </a:solidFill>
              <a:latin typeface="Cooper Black" panose="0208090404030B020404" pitchFamily="18" charset="0"/>
            </a:endParaRPr>
          </a:p>
        </p:txBody>
      </p:sp>
      <p:sp>
        <p:nvSpPr>
          <p:cNvPr id="8" name="Rectangle 7"/>
          <p:cNvSpPr/>
          <p:nvPr/>
        </p:nvSpPr>
        <p:spPr>
          <a:xfrm>
            <a:off x="0" y="1175657"/>
            <a:ext cx="12192000" cy="568234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9" name="TextBox 8"/>
          <p:cNvSpPr txBox="1"/>
          <p:nvPr/>
        </p:nvSpPr>
        <p:spPr>
          <a:xfrm>
            <a:off x="0" y="1175657"/>
            <a:ext cx="12111135" cy="5601533"/>
          </a:xfrm>
          <a:prstGeom prst="rect">
            <a:avLst/>
          </a:prstGeom>
          <a:noFill/>
        </p:spPr>
        <p:txBody>
          <a:bodyPr wrap="square" rtlCol="0">
            <a:spAutoFit/>
          </a:bodyPr>
          <a:lstStyle/>
          <a:p>
            <a:pPr algn="l"/>
            <a:r>
              <a:rPr lang="en-US" sz="2000" b="0" i="0" dirty="0">
                <a:solidFill>
                  <a:schemeClr val="tx1">
                    <a:lumMod val="95000"/>
                    <a:lumOff val="5000"/>
                  </a:schemeClr>
                </a:solidFill>
                <a:effectLst/>
                <a:latin typeface="Söhne"/>
              </a:rPr>
              <a:t>In our CRM automation testing project, we use special tools to help us do our job better. Here are some of the tools we rely on:</a:t>
            </a:r>
            <a:endParaRPr lang="en-US" sz="2000" b="0" i="0" dirty="0">
              <a:solidFill>
                <a:schemeClr val="tx1">
                  <a:lumMod val="95000"/>
                  <a:lumOff val="5000"/>
                </a:schemeClr>
              </a:solidFill>
              <a:effectLst/>
              <a:latin typeface="Söhne"/>
            </a:endParaRPr>
          </a:p>
          <a:p>
            <a:pPr algn="l"/>
            <a:endParaRPr lang="en-US" sz="2000" b="0" i="0" dirty="0">
              <a:solidFill>
                <a:schemeClr val="tx1">
                  <a:lumMod val="95000"/>
                  <a:lumOff val="5000"/>
                </a:schemeClr>
              </a:solidFill>
              <a:effectLst/>
              <a:latin typeface="Söhne"/>
            </a:endParaRPr>
          </a:p>
          <a:p>
            <a:pPr algn="l">
              <a:buFont typeface="+mj-lt"/>
              <a:buAutoNum type="arabicPeriod"/>
            </a:pPr>
            <a:r>
              <a:rPr lang="en-US" sz="2000" b="1" i="0" dirty="0">
                <a:solidFill>
                  <a:schemeClr val="tx1">
                    <a:lumMod val="95000"/>
                    <a:lumOff val="5000"/>
                  </a:schemeClr>
                </a:solidFill>
                <a:effectLst/>
                <a:latin typeface="Söhne"/>
              </a:rPr>
              <a:t>Selenium</a:t>
            </a:r>
            <a:r>
              <a:rPr lang="en-US" sz="2000" b="0" i="0" dirty="0">
                <a:solidFill>
                  <a:schemeClr val="tx1">
                    <a:lumMod val="95000"/>
                    <a:lumOff val="5000"/>
                  </a:schemeClr>
                </a:solidFill>
                <a:effectLst/>
                <a:latin typeface="Söhne"/>
              </a:rPr>
              <a:t>: This tool helps us test web applications. It lets us automate tasks like clicking buttons and filling out forms, making testing faster and more accurate.</a:t>
            </a:r>
            <a:endParaRPr lang="en-US" sz="2000" b="0" i="0" dirty="0">
              <a:solidFill>
                <a:schemeClr val="tx1">
                  <a:lumMod val="95000"/>
                  <a:lumOff val="5000"/>
                </a:schemeClr>
              </a:solidFill>
              <a:effectLst/>
              <a:latin typeface="Söhne"/>
            </a:endParaRPr>
          </a:p>
          <a:p>
            <a:pPr algn="l">
              <a:buFont typeface="+mj-lt"/>
              <a:buAutoNum type="arabicPeriod"/>
            </a:pPr>
            <a:endParaRPr lang="en-US" sz="2000" b="0" i="0" dirty="0">
              <a:solidFill>
                <a:schemeClr val="tx1">
                  <a:lumMod val="95000"/>
                  <a:lumOff val="5000"/>
                </a:schemeClr>
              </a:solidFill>
              <a:effectLst/>
              <a:latin typeface="Söhne"/>
            </a:endParaRPr>
          </a:p>
          <a:p>
            <a:pPr algn="l">
              <a:buFont typeface="+mj-lt"/>
              <a:buAutoNum type="arabicPeriod"/>
            </a:pPr>
            <a:r>
              <a:rPr lang="en-US" sz="2000" b="1" i="0" dirty="0">
                <a:solidFill>
                  <a:schemeClr val="tx1">
                    <a:lumMod val="95000"/>
                    <a:lumOff val="5000"/>
                  </a:schemeClr>
                </a:solidFill>
                <a:effectLst/>
                <a:latin typeface="Söhne"/>
              </a:rPr>
              <a:t>Appium</a:t>
            </a:r>
            <a:r>
              <a:rPr lang="en-US" sz="2000" b="0" i="0" dirty="0">
                <a:solidFill>
                  <a:schemeClr val="tx1">
                    <a:lumMod val="95000"/>
                    <a:lumOff val="5000"/>
                  </a:schemeClr>
                </a:solidFill>
                <a:effectLst/>
                <a:latin typeface="Söhne"/>
              </a:rPr>
              <a:t>: Appium is used for testing mobile applications. It helps us ensure that CRM systems work well on different types of mobile devices.</a:t>
            </a:r>
            <a:endParaRPr lang="en-US" sz="2000" b="0" i="0" dirty="0">
              <a:solidFill>
                <a:schemeClr val="tx1">
                  <a:lumMod val="95000"/>
                  <a:lumOff val="5000"/>
                </a:schemeClr>
              </a:solidFill>
              <a:effectLst/>
              <a:latin typeface="Söhne"/>
            </a:endParaRPr>
          </a:p>
          <a:p>
            <a:pPr algn="l">
              <a:buFont typeface="+mj-lt"/>
              <a:buAutoNum type="arabicPeriod"/>
            </a:pPr>
            <a:endParaRPr lang="en-US" sz="2000" b="0" i="0" dirty="0">
              <a:solidFill>
                <a:schemeClr val="tx1">
                  <a:lumMod val="95000"/>
                  <a:lumOff val="5000"/>
                </a:schemeClr>
              </a:solidFill>
              <a:effectLst/>
              <a:latin typeface="Söhne"/>
            </a:endParaRPr>
          </a:p>
          <a:p>
            <a:pPr algn="l">
              <a:buFont typeface="+mj-lt"/>
              <a:buAutoNum type="arabicPeriod"/>
            </a:pPr>
            <a:r>
              <a:rPr lang="en-US" sz="2000" b="1" i="0" dirty="0">
                <a:solidFill>
                  <a:schemeClr val="tx1">
                    <a:lumMod val="95000"/>
                    <a:lumOff val="5000"/>
                  </a:schemeClr>
                </a:solidFill>
                <a:effectLst/>
                <a:latin typeface="Söhne"/>
              </a:rPr>
              <a:t>JIRA</a:t>
            </a:r>
            <a:r>
              <a:rPr lang="en-US" sz="2000" b="0" i="0" dirty="0">
                <a:solidFill>
                  <a:schemeClr val="tx1">
                    <a:lumMod val="95000"/>
                    <a:lumOff val="5000"/>
                  </a:schemeClr>
                </a:solidFill>
                <a:effectLst/>
                <a:latin typeface="Söhne"/>
              </a:rPr>
              <a:t>: JIRA helps us keep track of our testing tasks and any issues we find. It's like a to-do list that helps us stay organized.</a:t>
            </a:r>
            <a:endParaRPr lang="en-US" sz="2000" b="0" i="0" dirty="0">
              <a:solidFill>
                <a:schemeClr val="tx1">
                  <a:lumMod val="95000"/>
                  <a:lumOff val="5000"/>
                </a:schemeClr>
              </a:solidFill>
              <a:effectLst/>
              <a:latin typeface="Söhne"/>
            </a:endParaRPr>
          </a:p>
          <a:p>
            <a:pPr algn="l">
              <a:buFont typeface="+mj-lt"/>
              <a:buAutoNum type="arabicPeriod"/>
            </a:pPr>
            <a:endParaRPr lang="en-US" sz="2000" b="0" i="0" dirty="0">
              <a:solidFill>
                <a:schemeClr val="tx1">
                  <a:lumMod val="95000"/>
                  <a:lumOff val="5000"/>
                </a:schemeClr>
              </a:solidFill>
              <a:effectLst/>
              <a:latin typeface="Söhne"/>
            </a:endParaRPr>
          </a:p>
          <a:p>
            <a:pPr algn="l">
              <a:buFont typeface="+mj-lt"/>
              <a:buAutoNum type="arabicPeriod"/>
            </a:pPr>
            <a:r>
              <a:rPr lang="en-US" sz="2000" b="1" i="0" dirty="0">
                <a:solidFill>
                  <a:schemeClr val="tx1">
                    <a:lumMod val="95000"/>
                    <a:lumOff val="5000"/>
                  </a:schemeClr>
                </a:solidFill>
                <a:effectLst/>
                <a:latin typeface="Söhne"/>
              </a:rPr>
              <a:t>Jenkins</a:t>
            </a:r>
            <a:r>
              <a:rPr lang="en-US" sz="2000" b="0" i="0" dirty="0">
                <a:solidFill>
                  <a:schemeClr val="tx1">
                    <a:lumMod val="95000"/>
                    <a:lumOff val="5000"/>
                  </a:schemeClr>
                </a:solidFill>
                <a:effectLst/>
                <a:latin typeface="Söhne"/>
              </a:rPr>
              <a:t>: Jenkins is a tool for continuous integration and continuous delivery. It helps us automate the process of testing and deploying changes to the CRM system, saving time and effort.</a:t>
            </a:r>
            <a:endParaRPr lang="en-US" sz="2000" b="0" i="0" dirty="0">
              <a:solidFill>
                <a:schemeClr val="tx1">
                  <a:lumMod val="95000"/>
                  <a:lumOff val="5000"/>
                </a:schemeClr>
              </a:solidFill>
              <a:effectLst/>
              <a:latin typeface="Söhne"/>
            </a:endParaRPr>
          </a:p>
          <a:p>
            <a:pPr algn="l">
              <a:buFont typeface="+mj-lt"/>
              <a:buAutoNum type="arabicPeriod"/>
            </a:pPr>
            <a:endParaRPr lang="en-US" sz="2000" b="0" i="0" dirty="0">
              <a:solidFill>
                <a:schemeClr val="tx1">
                  <a:lumMod val="95000"/>
                  <a:lumOff val="5000"/>
                </a:schemeClr>
              </a:solidFill>
              <a:effectLst/>
              <a:latin typeface="Söhne"/>
            </a:endParaRPr>
          </a:p>
          <a:p>
            <a:pPr algn="l"/>
            <a:r>
              <a:rPr lang="en-US" sz="2000" b="0" i="0" dirty="0">
                <a:solidFill>
                  <a:schemeClr val="tx1">
                    <a:lumMod val="95000"/>
                    <a:lumOff val="5000"/>
                  </a:schemeClr>
                </a:solidFill>
                <a:effectLst/>
                <a:latin typeface="Söhne"/>
              </a:rPr>
              <a:t>With these tools, we're able to automate testing tasks, manage our work efficiently, and ensure that CRM systems are reliable and user-friendly.</a:t>
            </a:r>
            <a:endParaRPr lang="en-US" sz="2000" b="0" i="0" dirty="0">
              <a:solidFill>
                <a:schemeClr val="tx1">
                  <a:lumMod val="95000"/>
                  <a:lumOff val="5000"/>
                </a:schemeClr>
              </a:solidFill>
              <a:effectLst/>
              <a:latin typeface="Söhne"/>
            </a:endParaRPr>
          </a:p>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1"/>
          <a:stretch>
            <a:fillRect/>
          </a:stretch>
        </p:blipFill>
        <p:spPr>
          <a:xfrm>
            <a:off x="0" y="0"/>
            <a:ext cx="12192000" cy="6858000"/>
          </a:xfrm>
          <a:prstGeom prst="rect">
            <a:avLst/>
          </a:prstGeom>
        </p:spPr>
      </p:pic>
      <p:sp>
        <p:nvSpPr>
          <p:cNvPr id="5" name="Rectangle 4"/>
          <p:cNvSpPr/>
          <p:nvPr/>
        </p:nvSpPr>
        <p:spPr>
          <a:xfrm>
            <a:off x="0" y="0"/>
            <a:ext cx="12192000" cy="1212980"/>
          </a:xfrm>
          <a:prstGeom prst="rect">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6" name="TextBox 5"/>
          <p:cNvSpPr txBox="1"/>
          <p:nvPr/>
        </p:nvSpPr>
        <p:spPr>
          <a:xfrm>
            <a:off x="0" y="0"/>
            <a:ext cx="12192000" cy="923330"/>
          </a:xfrm>
          <a:prstGeom prst="rect">
            <a:avLst/>
          </a:prstGeom>
          <a:noFill/>
          <a:effectLst>
            <a:outerShdw blurRad="50800" dist="38100" dir="5400000" algn="t" rotWithShape="0">
              <a:prstClr val="black">
                <a:alpha val="40000"/>
              </a:prstClr>
            </a:outerShdw>
          </a:effectLst>
        </p:spPr>
        <p:txBody>
          <a:bodyPr wrap="square" rtlCol="0">
            <a:spAutoFit/>
          </a:bodyPr>
          <a:lstStyle/>
          <a:p>
            <a:r>
              <a:rPr lang="en-IN" sz="5400" dirty="0">
                <a:latin typeface="Cooper Black" panose="0208090404030B020404" pitchFamily="18" charset="0"/>
              </a:rPr>
              <a:t>								</a:t>
            </a:r>
            <a:r>
              <a:rPr lang="en-IN" sz="5400" dirty="0">
                <a:solidFill>
                  <a:schemeClr val="accent4">
                    <a:lumMod val="50000"/>
                  </a:schemeClr>
                </a:solidFill>
                <a:latin typeface="Cooper Black" panose="0208090404030B020404" pitchFamily="18" charset="0"/>
              </a:rPr>
              <a:t>TESTCASES</a:t>
            </a:r>
            <a:endParaRPr lang="en-IN" sz="5400" dirty="0">
              <a:solidFill>
                <a:schemeClr val="accent4">
                  <a:lumMod val="50000"/>
                </a:schemeClr>
              </a:solidFill>
              <a:latin typeface="Cooper Black" panose="0208090404030B020404" pitchFamily="18" charset="0"/>
            </a:endParaRPr>
          </a:p>
        </p:txBody>
      </p:sp>
      <p:sp>
        <p:nvSpPr>
          <p:cNvPr id="7" name="Rectangle 6"/>
          <p:cNvSpPr/>
          <p:nvPr/>
        </p:nvSpPr>
        <p:spPr>
          <a:xfrm>
            <a:off x="0" y="1212980"/>
            <a:ext cx="12192000" cy="564502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8" name="TextBox 7"/>
          <p:cNvSpPr txBox="1"/>
          <p:nvPr/>
        </p:nvSpPr>
        <p:spPr>
          <a:xfrm>
            <a:off x="0" y="1212980"/>
            <a:ext cx="12192000" cy="5645020"/>
          </a:xfrm>
          <a:prstGeom prst="rect">
            <a:avLst/>
          </a:prstGeom>
          <a:noFill/>
        </p:spPr>
        <p:txBody>
          <a:bodyPr wrap="square" rtlCol="0">
            <a:spAutoFit/>
          </a:bodyPr>
          <a:lstStyle/>
          <a:p>
            <a:endParaRPr lang="en-IN" dirty="0"/>
          </a:p>
        </p:txBody>
      </p:sp>
      <p:sp>
        <p:nvSpPr>
          <p:cNvPr id="11" name="TextBox 10"/>
          <p:cNvSpPr txBox="1"/>
          <p:nvPr/>
        </p:nvSpPr>
        <p:spPr>
          <a:xfrm>
            <a:off x="0" y="1212980"/>
            <a:ext cx="12192000" cy="5645020"/>
          </a:xfrm>
          <a:prstGeom prst="rect">
            <a:avLst/>
          </a:prstGeom>
          <a:noFill/>
        </p:spPr>
        <p:txBody>
          <a:bodyPr wrap="square" rtlCol="0">
            <a:spAutoFit/>
          </a:bodyPr>
          <a:lstStyle/>
          <a:p>
            <a:endParaRPr lang="en-IN" dirty="0"/>
          </a:p>
        </p:txBody>
      </p:sp>
      <p:sp>
        <p:nvSpPr>
          <p:cNvPr id="14" name="TextBox 13"/>
          <p:cNvSpPr txBox="1"/>
          <p:nvPr/>
        </p:nvSpPr>
        <p:spPr>
          <a:xfrm>
            <a:off x="0" y="1212980"/>
            <a:ext cx="12192000" cy="5645020"/>
          </a:xfrm>
          <a:prstGeom prst="rect">
            <a:avLst/>
          </a:prstGeom>
          <a:noFill/>
        </p:spPr>
        <p:txBody>
          <a:bodyPr wrap="square" rtlCol="0">
            <a:spAutoFit/>
          </a:bodyPr>
          <a:lstStyle/>
          <a:p>
            <a:endParaRPr lang="en-IN" dirty="0"/>
          </a:p>
        </p:txBody>
      </p:sp>
      <p:sp>
        <p:nvSpPr>
          <p:cNvPr id="17" name="TextBox 16"/>
          <p:cNvSpPr txBox="1"/>
          <p:nvPr/>
        </p:nvSpPr>
        <p:spPr>
          <a:xfrm>
            <a:off x="0" y="1212980"/>
            <a:ext cx="11672596" cy="5908040"/>
          </a:xfrm>
          <a:prstGeom prst="rect">
            <a:avLst/>
          </a:prstGeom>
          <a:noFill/>
        </p:spPr>
        <p:txBody>
          <a:bodyPr wrap="square" rtlCol="0">
            <a:spAutoFit/>
          </a:bodyPr>
          <a:lstStyle/>
          <a:p>
            <a:r>
              <a:rPr lang="en-US" sz="2000" b="0" i="0" dirty="0">
                <a:solidFill>
                  <a:schemeClr val="tx1">
                    <a:lumMod val="95000"/>
                    <a:lumOff val="5000"/>
                  </a:schemeClr>
                </a:solidFill>
                <a:effectLst/>
                <a:latin typeface="Söhne"/>
              </a:rPr>
              <a:t>In our CRM automation testing project, we use different types of test cases to make sure everything works smoothly. Here are the main types:</a:t>
            </a:r>
            <a:endParaRPr lang="en-US" sz="2000" b="0" i="0" dirty="0">
              <a:solidFill>
                <a:schemeClr val="tx1">
                  <a:lumMod val="95000"/>
                  <a:lumOff val="5000"/>
                </a:schemeClr>
              </a:solidFill>
              <a:effectLst/>
              <a:latin typeface="Söhne"/>
            </a:endParaRPr>
          </a:p>
          <a:p>
            <a:endParaRPr lang="en-US" sz="2000" dirty="0">
              <a:solidFill>
                <a:schemeClr val="tx1">
                  <a:lumMod val="95000"/>
                  <a:lumOff val="5000"/>
                </a:schemeClr>
              </a:solidFill>
              <a:latin typeface="Söhne"/>
            </a:endParaRPr>
          </a:p>
          <a:p>
            <a:r>
              <a:rPr lang="en-US" sz="2000" b="1" i="0" dirty="0">
                <a:solidFill>
                  <a:schemeClr val="tx1">
                    <a:lumMod val="95000"/>
                    <a:lumOff val="5000"/>
                  </a:schemeClr>
                </a:solidFill>
                <a:effectLst/>
                <a:latin typeface="Söhne"/>
              </a:rPr>
              <a:t>1.Functional Testing</a:t>
            </a:r>
            <a:r>
              <a:rPr lang="en-US" sz="2000" b="0" i="0" dirty="0">
                <a:solidFill>
                  <a:schemeClr val="tx1">
                    <a:lumMod val="95000"/>
                    <a:lumOff val="5000"/>
                  </a:schemeClr>
                </a:solidFill>
                <a:effectLst/>
                <a:latin typeface="Söhne"/>
              </a:rPr>
              <a:t>: This type of testing checks if each part of the CRM system works as expected. For example, we test if buttons click, forms submit, and data is saved correctly.</a:t>
            </a:r>
            <a:endParaRPr lang="en-US" sz="2000" b="0" i="0" dirty="0">
              <a:solidFill>
                <a:schemeClr val="tx1">
                  <a:lumMod val="95000"/>
                  <a:lumOff val="5000"/>
                </a:schemeClr>
              </a:solidFill>
              <a:effectLst/>
              <a:latin typeface="Söhne"/>
            </a:endParaRPr>
          </a:p>
          <a:p>
            <a:endParaRPr lang="en-US" sz="2000" dirty="0">
              <a:solidFill>
                <a:schemeClr val="tx1">
                  <a:lumMod val="95000"/>
                  <a:lumOff val="5000"/>
                </a:schemeClr>
              </a:solidFill>
              <a:latin typeface="Söhne"/>
            </a:endParaRPr>
          </a:p>
          <a:p>
            <a:r>
              <a:rPr lang="en-US" sz="2000" b="0" i="0" dirty="0">
                <a:solidFill>
                  <a:schemeClr val="tx1">
                    <a:lumMod val="95000"/>
                    <a:lumOff val="5000"/>
                  </a:schemeClr>
                </a:solidFill>
                <a:effectLst/>
                <a:latin typeface="Söhne"/>
              </a:rPr>
              <a:t>2.</a:t>
            </a:r>
            <a:r>
              <a:rPr lang="en-US" sz="2000" b="1" i="0" dirty="0">
                <a:solidFill>
                  <a:schemeClr val="tx1">
                    <a:lumMod val="95000"/>
                    <a:lumOff val="5000"/>
                  </a:schemeClr>
                </a:solidFill>
                <a:effectLst/>
                <a:latin typeface="Söhne"/>
              </a:rPr>
              <a:t> Regression Testing</a:t>
            </a:r>
            <a:r>
              <a:rPr lang="en-US" sz="2000" b="0" i="0" dirty="0">
                <a:solidFill>
                  <a:schemeClr val="tx1">
                    <a:lumMod val="95000"/>
                    <a:lumOff val="5000"/>
                  </a:schemeClr>
                </a:solidFill>
                <a:effectLst/>
                <a:latin typeface="Söhne"/>
              </a:rPr>
              <a:t>: Regression testing helps us make sure that new changes to the CRM system don't break things that used to work. We test to ensure that previous functionalities are still intact after updates or modifications.</a:t>
            </a:r>
            <a:endParaRPr lang="en-US" sz="2000" b="0" i="0" dirty="0">
              <a:solidFill>
                <a:schemeClr val="tx1">
                  <a:lumMod val="95000"/>
                  <a:lumOff val="5000"/>
                </a:schemeClr>
              </a:solidFill>
              <a:effectLst/>
              <a:latin typeface="Söhne"/>
            </a:endParaRPr>
          </a:p>
          <a:p>
            <a:endParaRPr lang="en-US" sz="2000" b="0" i="0" dirty="0">
              <a:solidFill>
                <a:schemeClr val="tx1">
                  <a:lumMod val="95000"/>
                  <a:lumOff val="5000"/>
                </a:schemeClr>
              </a:solidFill>
              <a:effectLst/>
              <a:latin typeface="Söhne"/>
            </a:endParaRPr>
          </a:p>
          <a:p>
            <a:r>
              <a:rPr lang="en-US" sz="2000" dirty="0">
                <a:solidFill>
                  <a:schemeClr val="tx1">
                    <a:lumMod val="95000"/>
                    <a:lumOff val="5000"/>
                  </a:schemeClr>
                </a:solidFill>
                <a:latin typeface="Söhne"/>
              </a:rPr>
              <a:t>3.</a:t>
            </a:r>
            <a:r>
              <a:rPr lang="en-US" sz="2000" b="1" i="0" dirty="0">
                <a:solidFill>
                  <a:schemeClr val="tx1">
                    <a:lumMod val="95000"/>
                    <a:lumOff val="5000"/>
                  </a:schemeClr>
                </a:solidFill>
                <a:effectLst/>
                <a:latin typeface="Söhne"/>
              </a:rPr>
              <a:t> Performance Testing</a:t>
            </a:r>
            <a:r>
              <a:rPr lang="en-US" sz="2000" b="0" i="0" dirty="0">
                <a:solidFill>
                  <a:schemeClr val="tx1">
                    <a:lumMod val="95000"/>
                    <a:lumOff val="5000"/>
                  </a:schemeClr>
                </a:solidFill>
                <a:effectLst/>
                <a:latin typeface="Söhne"/>
              </a:rPr>
              <a:t>: Performance testing checks how well the CRM system performs under different conditions. We test to see how fast it responds to user actions and how it handles a large number of users or transactions.</a:t>
            </a:r>
            <a:endParaRPr lang="en-US" sz="2000" b="0" i="0" dirty="0">
              <a:solidFill>
                <a:schemeClr val="tx1">
                  <a:lumMod val="95000"/>
                  <a:lumOff val="5000"/>
                </a:schemeClr>
              </a:solidFill>
              <a:effectLst/>
              <a:latin typeface="Söhne"/>
            </a:endParaRPr>
          </a:p>
          <a:p>
            <a:endParaRPr lang="en-US" sz="2000" dirty="0">
              <a:solidFill>
                <a:schemeClr val="tx1">
                  <a:lumMod val="95000"/>
                  <a:lumOff val="5000"/>
                </a:schemeClr>
              </a:solidFill>
              <a:latin typeface="Söhne"/>
            </a:endParaRPr>
          </a:p>
          <a:p>
            <a:r>
              <a:rPr lang="en-US" sz="2000" b="0" i="0" dirty="0">
                <a:solidFill>
                  <a:schemeClr val="tx1">
                    <a:lumMod val="95000"/>
                    <a:lumOff val="5000"/>
                  </a:schemeClr>
                </a:solidFill>
                <a:effectLst/>
                <a:latin typeface="Söhne"/>
              </a:rPr>
              <a:t>By using these types of test cases, we ensure that the CRM system is functional, reliable, and performs well under various scenarios, providing a positive user experience for all users.</a:t>
            </a:r>
            <a:endParaRPr lang="en-US" sz="2000" b="0" i="0" dirty="0">
              <a:solidFill>
                <a:schemeClr val="tx1">
                  <a:lumMod val="95000"/>
                  <a:lumOff val="5000"/>
                </a:schemeClr>
              </a:solidFill>
              <a:effectLst/>
              <a:latin typeface="Söhne"/>
            </a:endParaRPr>
          </a:p>
          <a:p>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192000" cy="1296954"/>
          </a:xfrm>
          <a:prstGeom prst="rect">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 name="TextBox 2"/>
          <p:cNvSpPr txBox="1"/>
          <p:nvPr/>
        </p:nvSpPr>
        <p:spPr>
          <a:xfrm>
            <a:off x="0" y="0"/>
            <a:ext cx="12192000" cy="830997"/>
          </a:xfrm>
          <a:prstGeom prst="rect">
            <a:avLst/>
          </a:prstGeom>
          <a:noFill/>
          <a:effectLst>
            <a:outerShdw blurRad="50800" dist="38100" dir="5400000" algn="t" rotWithShape="0">
              <a:prstClr val="black">
                <a:alpha val="40000"/>
              </a:prstClr>
            </a:outerShdw>
          </a:effectLst>
        </p:spPr>
        <p:txBody>
          <a:bodyPr wrap="square" rtlCol="0">
            <a:spAutoFit/>
          </a:bodyPr>
          <a:lstStyle/>
          <a:p>
            <a:r>
              <a:rPr lang="en-IN" sz="4800" dirty="0">
                <a:solidFill>
                  <a:schemeClr val="accent4">
                    <a:lumMod val="50000"/>
                  </a:schemeClr>
                </a:solidFill>
                <a:latin typeface="Cooper Black" panose="0208090404030B020404" pitchFamily="18" charset="0"/>
              </a:rPr>
              <a:t>								ADVANTAGES</a:t>
            </a:r>
            <a:endParaRPr lang="en-IN" sz="4800" dirty="0">
              <a:solidFill>
                <a:schemeClr val="accent4">
                  <a:lumMod val="50000"/>
                </a:schemeClr>
              </a:solidFill>
              <a:latin typeface="Cooper Black" panose="0208090404030B020404" pitchFamily="18" charset="0"/>
            </a:endParaRPr>
          </a:p>
        </p:txBody>
      </p:sp>
      <p:sp>
        <p:nvSpPr>
          <p:cNvPr id="4" name="Rectangle 3"/>
          <p:cNvSpPr/>
          <p:nvPr/>
        </p:nvSpPr>
        <p:spPr>
          <a:xfrm>
            <a:off x="0" y="1296955"/>
            <a:ext cx="12192000" cy="556104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5" name="TextBox 4"/>
          <p:cNvSpPr txBox="1"/>
          <p:nvPr/>
        </p:nvSpPr>
        <p:spPr>
          <a:xfrm>
            <a:off x="0" y="1296955"/>
            <a:ext cx="12192000" cy="5632311"/>
          </a:xfrm>
          <a:prstGeom prst="rect">
            <a:avLst/>
          </a:prstGeom>
          <a:noFill/>
        </p:spPr>
        <p:txBody>
          <a:bodyPr wrap="square" rtlCol="0">
            <a:spAutoFit/>
          </a:bodyPr>
          <a:lstStyle/>
          <a:p>
            <a:pPr algn="l"/>
            <a:r>
              <a:rPr lang="en-US" b="0" i="0" dirty="0">
                <a:solidFill>
                  <a:schemeClr val="tx1">
                    <a:lumMod val="95000"/>
                    <a:lumOff val="5000"/>
                  </a:schemeClr>
                </a:solidFill>
                <a:effectLst/>
                <a:latin typeface="Söhne"/>
              </a:rPr>
              <a:t>Automating CRM testing offers several advantages that streamline processes and improve overall efficiency:</a:t>
            </a:r>
            <a:endParaRPr lang="en-US" b="0" i="0" dirty="0">
              <a:solidFill>
                <a:schemeClr val="tx1">
                  <a:lumMod val="95000"/>
                  <a:lumOff val="5000"/>
                </a:schemeClr>
              </a:solidFill>
              <a:effectLst/>
              <a:latin typeface="Söhne"/>
            </a:endParaRPr>
          </a:p>
          <a:p>
            <a:pPr algn="l"/>
            <a:endParaRPr lang="en-US" b="0" i="0" dirty="0">
              <a:solidFill>
                <a:schemeClr val="tx1">
                  <a:lumMod val="95000"/>
                  <a:lumOff val="5000"/>
                </a:schemeClr>
              </a:solidFill>
              <a:effectLst/>
              <a:latin typeface="Söhne"/>
            </a:endParaRPr>
          </a:p>
          <a:p>
            <a:pPr algn="l">
              <a:buFont typeface="+mj-lt"/>
              <a:buAutoNum type="arabicPeriod"/>
            </a:pPr>
            <a:r>
              <a:rPr lang="en-US" b="1" i="0" dirty="0">
                <a:solidFill>
                  <a:schemeClr val="tx1">
                    <a:lumMod val="95000"/>
                    <a:lumOff val="5000"/>
                  </a:schemeClr>
                </a:solidFill>
                <a:effectLst/>
                <a:latin typeface="Söhne"/>
              </a:rPr>
              <a:t>Time Savings</a:t>
            </a:r>
            <a:r>
              <a:rPr lang="en-US" b="0" i="0" dirty="0">
                <a:solidFill>
                  <a:schemeClr val="tx1">
                    <a:lumMod val="95000"/>
                    <a:lumOff val="5000"/>
                  </a:schemeClr>
                </a:solidFill>
                <a:effectLst/>
                <a:latin typeface="Söhne"/>
              </a:rPr>
              <a:t>: Automation speeds up testing processes, reducing the time needed to execute test cases and enabling faster releases of CRM updates and features.</a:t>
            </a:r>
            <a:endParaRPr lang="en-US" b="0" i="0" dirty="0">
              <a:solidFill>
                <a:schemeClr val="tx1">
                  <a:lumMod val="95000"/>
                  <a:lumOff val="5000"/>
                </a:schemeClr>
              </a:solidFill>
              <a:effectLst/>
              <a:latin typeface="Söhne"/>
            </a:endParaRPr>
          </a:p>
          <a:p>
            <a:pPr algn="l">
              <a:buFont typeface="+mj-lt"/>
              <a:buAutoNum type="arabicPeriod"/>
            </a:pPr>
            <a:endParaRPr lang="en-US" b="0" i="0" dirty="0">
              <a:solidFill>
                <a:schemeClr val="tx1">
                  <a:lumMod val="95000"/>
                  <a:lumOff val="5000"/>
                </a:schemeClr>
              </a:solidFill>
              <a:effectLst/>
              <a:latin typeface="Söhne"/>
            </a:endParaRPr>
          </a:p>
          <a:p>
            <a:pPr algn="l">
              <a:buFont typeface="+mj-lt"/>
              <a:buAutoNum type="arabicPeriod"/>
            </a:pPr>
            <a:r>
              <a:rPr lang="en-US" b="1" i="0" dirty="0">
                <a:solidFill>
                  <a:schemeClr val="tx1">
                    <a:lumMod val="95000"/>
                    <a:lumOff val="5000"/>
                  </a:schemeClr>
                </a:solidFill>
                <a:effectLst/>
                <a:latin typeface="Söhne"/>
              </a:rPr>
              <a:t>Increased Test Coverage</a:t>
            </a:r>
            <a:r>
              <a:rPr lang="en-US" b="0" i="0" dirty="0">
                <a:solidFill>
                  <a:schemeClr val="tx1">
                    <a:lumMod val="95000"/>
                    <a:lumOff val="5000"/>
                  </a:schemeClr>
                </a:solidFill>
                <a:effectLst/>
                <a:latin typeface="Söhne"/>
              </a:rPr>
              <a:t>: Automation allows for the execution of a larger number of test cases, covering a wider range of scenarios and functionalities within the CRM system.</a:t>
            </a:r>
            <a:endParaRPr lang="en-US" b="0" i="0" dirty="0">
              <a:solidFill>
                <a:schemeClr val="tx1">
                  <a:lumMod val="95000"/>
                  <a:lumOff val="5000"/>
                </a:schemeClr>
              </a:solidFill>
              <a:effectLst/>
              <a:latin typeface="Söhne"/>
            </a:endParaRPr>
          </a:p>
          <a:p>
            <a:pPr algn="l">
              <a:buFont typeface="+mj-lt"/>
              <a:buAutoNum type="arabicPeriod"/>
            </a:pPr>
            <a:endParaRPr lang="en-US" b="0" i="0" dirty="0">
              <a:solidFill>
                <a:schemeClr val="tx1">
                  <a:lumMod val="95000"/>
                  <a:lumOff val="5000"/>
                </a:schemeClr>
              </a:solidFill>
              <a:effectLst/>
              <a:latin typeface="Söhne"/>
            </a:endParaRPr>
          </a:p>
          <a:p>
            <a:pPr algn="l">
              <a:buFont typeface="+mj-lt"/>
              <a:buAutoNum type="arabicPeriod"/>
            </a:pPr>
            <a:r>
              <a:rPr lang="en-US" b="1" i="0" dirty="0">
                <a:solidFill>
                  <a:schemeClr val="tx1">
                    <a:lumMod val="95000"/>
                    <a:lumOff val="5000"/>
                  </a:schemeClr>
                </a:solidFill>
                <a:effectLst/>
                <a:latin typeface="Söhne"/>
              </a:rPr>
              <a:t>Consistency</a:t>
            </a:r>
            <a:r>
              <a:rPr lang="en-US" b="0" i="0" dirty="0">
                <a:solidFill>
                  <a:schemeClr val="tx1">
                    <a:lumMod val="95000"/>
                    <a:lumOff val="5000"/>
                  </a:schemeClr>
                </a:solidFill>
                <a:effectLst/>
                <a:latin typeface="Söhne"/>
              </a:rPr>
              <a:t>: Automated tests are executed consistently, ensuring that each test case is performed identically every time, thereby reducing the risk of human error.</a:t>
            </a:r>
            <a:endParaRPr lang="en-US" b="0" i="0" dirty="0">
              <a:solidFill>
                <a:schemeClr val="tx1">
                  <a:lumMod val="95000"/>
                  <a:lumOff val="5000"/>
                </a:schemeClr>
              </a:solidFill>
              <a:effectLst/>
              <a:latin typeface="Söhne"/>
            </a:endParaRPr>
          </a:p>
          <a:p>
            <a:pPr algn="l">
              <a:buFont typeface="+mj-lt"/>
              <a:buAutoNum type="arabicPeriod"/>
            </a:pPr>
            <a:endParaRPr lang="en-US" b="0" i="0" dirty="0">
              <a:solidFill>
                <a:schemeClr val="tx1">
                  <a:lumMod val="95000"/>
                  <a:lumOff val="5000"/>
                </a:schemeClr>
              </a:solidFill>
              <a:effectLst/>
              <a:latin typeface="Söhne"/>
            </a:endParaRPr>
          </a:p>
          <a:p>
            <a:pPr algn="l">
              <a:buFont typeface="+mj-lt"/>
              <a:buAutoNum type="arabicPeriod"/>
            </a:pPr>
            <a:r>
              <a:rPr lang="en-US" b="1" i="0" dirty="0">
                <a:solidFill>
                  <a:schemeClr val="tx1">
                    <a:lumMod val="95000"/>
                    <a:lumOff val="5000"/>
                  </a:schemeClr>
                </a:solidFill>
                <a:effectLst/>
                <a:latin typeface="Söhne"/>
              </a:rPr>
              <a:t>Improved Accuracy</a:t>
            </a:r>
            <a:r>
              <a:rPr lang="en-US" b="0" i="0" dirty="0">
                <a:solidFill>
                  <a:schemeClr val="tx1">
                    <a:lumMod val="95000"/>
                    <a:lumOff val="5000"/>
                  </a:schemeClr>
                </a:solidFill>
                <a:effectLst/>
                <a:latin typeface="Söhne"/>
              </a:rPr>
              <a:t>: Automated tests produce reliable and repeatable results, minimizing the likelihood of false positives or false negatives in test outcomes.</a:t>
            </a:r>
            <a:endParaRPr lang="en-US" b="0" i="0" dirty="0">
              <a:solidFill>
                <a:schemeClr val="tx1">
                  <a:lumMod val="95000"/>
                  <a:lumOff val="5000"/>
                </a:schemeClr>
              </a:solidFill>
              <a:effectLst/>
              <a:latin typeface="Söhne"/>
            </a:endParaRPr>
          </a:p>
          <a:p>
            <a:pPr algn="l">
              <a:buFont typeface="+mj-lt"/>
              <a:buAutoNum type="arabicPeriod"/>
            </a:pPr>
            <a:endParaRPr lang="en-US" b="0" i="0" dirty="0">
              <a:solidFill>
                <a:schemeClr val="tx1">
                  <a:lumMod val="95000"/>
                  <a:lumOff val="5000"/>
                </a:schemeClr>
              </a:solidFill>
              <a:effectLst/>
              <a:latin typeface="Söhne"/>
            </a:endParaRPr>
          </a:p>
          <a:p>
            <a:pPr algn="l">
              <a:buFont typeface="+mj-lt"/>
              <a:buAutoNum type="arabicPeriod"/>
            </a:pPr>
            <a:r>
              <a:rPr lang="en-US" b="1" i="0" dirty="0">
                <a:solidFill>
                  <a:schemeClr val="tx1">
                    <a:lumMod val="95000"/>
                    <a:lumOff val="5000"/>
                  </a:schemeClr>
                </a:solidFill>
                <a:effectLst/>
                <a:latin typeface="Söhne"/>
              </a:rPr>
              <a:t>Cost-Efficiency</a:t>
            </a:r>
            <a:r>
              <a:rPr lang="en-US" b="0" i="0" dirty="0">
                <a:solidFill>
                  <a:schemeClr val="tx1">
                    <a:lumMod val="95000"/>
                    <a:lumOff val="5000"/>
                  </a:schemeClr>
                </a:solidFill>
                <a:effectLst/>
                <a:latin typeface="Söhne"/>
              </a:rPr>
              <a:t>: While initial setup may require investment, automation ultimately reduces testing costs by minimizing the need for manual labor and resources over time.</a:t>
            </a:r>
            <a:endParaRPr lang="en-US" b="0" i="0" dirty="0">
              <a:solidFill>
                <a:schemeClr val="tx1">
                  <a:lumMod val="95000"/>
                  <a:lumOff val="5000"/>
                </a:schemeClr>
              </a:solidFill>
              <a:effectLst/>
              <a:latin typeface="Söhne"/>
            </a:endParaRPr>
          </a:p>
          <a:p>
            <a:pPr algn="l"/>
            <a:r>
              <a:rPr lang="en-US" b="0" i="0" dirty="0">
                <a:solidFill>
                  <a:schemeClr val="tx1">
                    <a:lumMod val="95000"/>
                    <a:lumOff val="5000"/>
                  </a:schemeClr>
                </a:solidFill>
                <a:effectLst/>
                <a:latin typeface="Söhne"/>
              </a:rPr>
              <a:t>.</a:t>
            </a:r>
            <a:endParaRPr lang="en-US" b="0" i="0" dirty="0">
              <a:solidFill>
                <a:schemeClr val="tx1">
                  <a:lumMod val="95000"/>
                  <a:lumOff val="5000"/>
                </a:schemeClr>
              </a:solidFill>
              <a:effectLst/>
              <a:latin typeface="Söhne"/>
            </a:endParaRPr>
          </a:p>
          <a:p>
            <a:pPr algn="l"/>
            <a:r>
              <a:rPr lang="en-US" b="1" dirty="0">
                <a:solidFill>
                  <a:schemeClr val="tx1">
                    <a:lumMod val="95000"/>
                    <a:lumOff val="5000"/>
                  </a:schemeClr>
                </a:solidFill>
                <a:latin typeface="Söhne"/>
              </a:rPr>
              <a:t>6</a:t>
            </a:r>
            <a:r>
              <a:rPr lang="en-US" dirty="0">
                <a:solidFill>
                  <a:schemeClr val="tx1">
                    <a:lumMod val="95000"/>
                    <a:lumOff val="5000"/>
                  </a:schemeClr>
                </a:solidFill>
                <a:latin typeface="Söhne"/>
              </a:rPr>
              <a:t>.</a:t>
            </a:r>
            <a:r>
              <a:rPr lang="en-US" b="1" i="0" dirty="0">
                <a:solidFill>
                  <a:schemeClr val="tx1">
                    <a:lumMod val="95000"/>
                    <a:lumOff val="5000"/>
                  </a:schemeClr>
                </a:solidFill>
                <a:effectLst/>
                <a:latin typeface="Söhne"/>
              </a:rPr>
              <a:t>Enhanced Productivity</a:t>
            </a:r>
            <a:r>
              <a:rPr lang="en-US" b="0" i="0" dirty="0">
                <a:solidFill>
                  <a:schemeClr val="tx1">
                    <a:lumMod val="95000"/>
                    <a:lumOff val="5000"/>
                  </a:schemeClr>
                </a:solidFill>
                <a:effectLst/>
                <a:latin typeface="Söhne"/>
              </a:rPr>
              <a:t>: With repetitive tasks automated, testers can focus on more strategic testing activities, such as exploratory testing and test case design, increasing overall productivity.</a:t>
            </a:r>
            <a:endParaRPr lang="en-US" b="0" i="0" dirty="0">
              <a:solidFill>
                <a:schemeClr val="tx1">
                  <a:lumMod val="95000"/>
                  <a:lumOff val="5000"/>
                </a:schemeClr>
              </a:solidFill>
              <a:effectLst/>
              <a:latin typeface="Söhne"/>
            </a:endParaRPr>
          </a:p>
          <a:p>
            <a:endParaRPr lang="en-IN"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0</TotalTime>
  <Words>9055</Words>
  <Application>WPS Presentation</Application>
  <PresentationFormat>Widescreen</PresentationFormat>
  <Paragraphs>208</Paragraphs>
  <Slides>18</Slides>
  <Notes>0</Notes>
  <HiddenSlides>0</HiddenSlides>
  <MMClips>0</MMClips>
  <ScaleCrop>false</ScaleCrop>
  <HeadingPairs>
    <vt:vector size="6" baseType="variant">
      <vt:variant>
        <vt:lpstr>已用的字体</vt:lpstr>
      </vt:variant>
      <vt:variant>
        <vt:i4>25</vt:i4>
      </vt:variant>
      <vt:variant>
        <vt:lpstr>主题</vt:lpstr>
      </vt:variant>
      <vt:variant>
        <vt:i4>1</vt:i4>
      </vt:variant>
      <vt:variant>
        <vt:lpstr>幻灯片标题</vt:lpstr>
      </vt:variant>
      <vt:variant>
        <vt:i4>18</vt:i4>
      </vt:variant>
    </vt:vector>
  </HeadingPairs>
  <TitlesOfParts>
    <vt:vector size="44" baseType="lpstr">
      <vt:lpstr>Arial</vt:lpstr>
      <vt:lpstr>SimSun</vt:lpstr>
      <vt:lpstr>Wingdings</vt:lpstr>
      <vt:lpstr>Tw Cen MT</vt:lpstr>
      <vt:lpstr>Wingdings 3</vt:lpstr>
      <vt:lpstr>Cooper Black</vt:lpstr>
      <vt:lpstr>Söhne</vt:lpstr>
      <vt:lpstr>Segoe Print</vt:lpstr>
      <vt:lpstr>Bahnschrift SemiCondensed</vt:lpstr>
      <vt:lpstr>Colonna MT</vt:lpstr>
      <vt:lpstr>Tw Cen MT Condensed</vt:lpstr>
      <vt:lpstr>Microsoft YaHei</vt:lpstr>
      <vt:lpstr>Arial Unicode MS</vt:lpstr>
      <vt:lpstr>Calibri</vt:lpstr>
      <vt:lpstr>Arial Black</vt:lpstr>
      <vt:lpstr>Arial Rounded MT Bold</vt:lpstr>
      <vt:lpstr>Algerian</vt:lpstr>
      <vt:lpstr>Bahnschrift Light</vt:lpstr>
      <vt:lpstr>Bahnschrift Light Condensed</vt:lpstr>
      <vt:lpstr>Bahnschrift</vt:lpstr>
      <vt:lpstr>Bell MT</vt:lpstr>
      <vt:lpstr>Bahnschrift SemiLight</vt:lpstr>
      <vt:lpstr>Bahnschrift SemiBold Condensed</vt:lpstr>
      <vt:lpstr>Blackadder ITC</vt:lpstr>
      <vt:lpstr>Berlin Sans FB</vt:lpstr>
      <vt:lpstr>Integral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Aahwaan Tripathy</dc:creator>
  <cp:lastModifiedBy>yasmi</cp:lastModifiedBy>
  <cp:revision>7</cp:revision>
  <dcterms:created xsi:type="dcterms:W3CDTF">2023-07-27T18:10:00Z</dcterms:created>
  <dcterms:modified xsi:type="dcterms:W3CDTF">2024-04-22T17:02:12Z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A24AF4470EBE41259330DDC3ADF2B6C8_13</vt:lpwstr>
  </property>
  <property fmtid="{D5CDD505-2E9C-101B-9397-08002B2CF9AE}" pid="3" name="KSOProductBuildVer">
    <vt:lpwstr>1033-12.2.0.16731</vt:lpwstr>
  </property>
</Properties>
</file>